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8" r:id="rId2"/>
    <p:sldId id="276" r:id="rId3"/>
    <p:sldId id="278" r:id="rId4"/>
    <p:sldId id="265" r:id="rId5"/>
    <p:sldId id="277" r:id="rId6"/>
    <p:sldId id="279" r:id="rId7"/>
    <p:sldId id="297" r:id="rId8"/>
    <p:sldId id="259" r:id="rId9"/>
    <p:sldId id="281" r:id="rId10"/>
    <p:sldId id="283" r:id="rId11"/>
    <p:sldId id="300" r:id="rId12"/>
    <p:sldId id="298" r:id="rId13"/>
    <p:sldId id="282" r:id="rId14"/>
    <p:sldId id="284" r:id="rId15"/>
    <p:sldId id="301" r:id="rId16"/>
    <p:sldId id="285" r:id="rId17"/>
    <p:sldId id="286" r:id="rId18"/>
    <p:sldId id="287" r:id="rId19"/>
    <p:sldId id="288" r:id="rId20"/>
    <p:sldId id="289" r:id="rId21"/>
    <p:sldId id="290" r:id="rId22"/>
    <p:sldId id="291" r:id="rId23"/>
    <p:sldId id="293" r:id="rId24"/>
    <p:sldId id="294" r:id="rId25"/>
    <p:sldId id="292" r:id="rId26"/>
    <p:sldId id="296" r:id="rId27"/>
    <p:sldId id="295"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F4FA"/>
    <a:srgbClr val="DCE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44"/>
    <p:restoredTop sz="59535"/>
  </p:normalViewPr>
  <p:slideViewPr>
    <p:cSldViewPr>
      <p:cViewPr varScale="1">
        <p:scale>
          <a:sx n="82" d="100"/>
          <a:sy n="82" d="100"/>
        </p:scale>
        <p:origin x="1080" y="176"/>
      </p:cViewPr>
      <p:guideLst>
        <p:guide orient="horz" pos="2160"/>
        <p:guide pos="3840"/>
      </p:guideLst>
    </p:cSldViewPr>
  </p:slideViewPr>
  <p:notesTextViewPr>
    <p:cViewPr>
      <p:scale>
        <a:sx n="1" d="1"/>
        <a:sy n="1" d="1"/>
      </p:scale>
      <p:origin x="0" y="0"/>
    </p:cViewPr>
  </p:notesTextViewPr>
  <p:sorterViewPr>
    <p:cViewPr>
      <p:scale>
        <a:sx n="100" d="100"/>
        <a:sy n="100" d="100"/>
      </p:scale>
      <p:origin x="0" y="-9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4CEDF4-5C68-4297-82C6-6A3F95B7082D}" type="datetimeFigureOut">
              <a:rPr lang="en-US" smtClean="0"/>
              <a:t>2/21/23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73C285-BCF8-4C7E-BBE4-3CE7CF44922A}" type="slidenum">
              <a:rPr lang="en-US" smtClean="0"/>
              <a:t>‹#›</a:t>
            </a:fld>
            <a:endParaRPr lang="en-US"/>
          </a:p>
        </p:txBody>
      </p:sp>
    </p:spTree>
    <p:extLst>
      <p:ext uri="{BB962C8B-B14F-4D97-AF65-F5344CB8AC3E}">
        <p14:creationId xmlns:p14="http://schemas.microsoft.com/office/powerpoint/2010/main" val="1873211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aim in this talk is to introduce you to a subfield of biomolecular engineering and point out some conceptual similarities to computer engineering.  Alas, I won’t be focusing on specific applications, nor will I get into details of system design and performance metrics.  Also, in places I will be somewhat speculative, so what I say should be taken with a grain of salt.  What I hope to accomplish is to give you a new perspective on chemistry that perhaps makes it less alien to your way of thinking — if, that is, you currently think of chemistry as sloppy smelly messy stuff that works for mysterious reasons and requires trial and error to develop.  Some parts of chemistry might fit that mold, but the interesting thing today is a growing subfield that appears to share many essential features of computer engineering.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a:t>
            </a:fld>
            <a:endParaRPr lang="en-US"/>
          </a:p>
        </p:txBody>
      </p:sp>
    </p:spTree>
    <p:extLst>
      <p:ext uri="{BB962C8B-B14F-4D97-AF65-F5344CB8AC3E}">
        <p14:creationId xmlns:p14="http://schemas.microsoft.com/office/powerpoint/2010/main" val="2050324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an engineering material, not only can DNA be programmed to make structures, but it can be programmed to perform mechanical movements triggered by, you guessed it, commands encoded in DNA.   Here we see so-called DNA tweezers that are naturally in an open state; when strand F arrives, because it has Watson-Crick complementary subsequences, it binds to two single-stranded tails of the tweezers, pulling the structure into a closed configuration.   To later open the tweezers again, we use strand F-bar, which is perfectly complementary to F.  When it arrives, it first binds to the red “toehold” sequence, and then through a random-walk process it displaces the previous contacts and removes F from the tweezers, allowing it to spontaneously open.  In our metaphor, this is analogous to building mechanical devices out of wood that have moving parts.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10</a:t>
            </a:fld>
            <a:endParaRPr lang="en-US"/>
          </a:p>
        </p:txBody>
      </p:sp>
    </p:spTree>
    <p:extLst>
      <p:ext uri="{BB962C8B-B14F-4D97-AF65-F5344CB8AC3E}">
        <p14:creationId xmlns:p14="http://schemas.microsoft.com/office/powerpoint/2010/main" val="40272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toehold-mediated DNA strand displacement principle can be used to build computing circuits.  Here’s one way to make an AND gate.  The first input strips off the first protecting strand.  The second input now has a toehold to bind to, allowing it to kick off the output strand.  This output strand has a new sequence exposed, so it can serve as the input to a downstream logic gate.  In this way circuits can be composed.   The metaphor might be to building a Turing machine out of cut-up trees, as shown 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the ability to program structure, mechanics, and computation, DNA nanotechnology has been very attractive to researchers interested in engineering molecular-scale robotic systems that reproduce some of the amazing functions of biological cells.  How far have they gotten?</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11</a:t>
            </a:fld>
            <a:endParaRPr lang="en-US"/>
          </a:p>
        </p:txBody>
      </p:sp>
    </p:spTree>
    <p:extLst>
      <p:ext uri="{BB962C8B-B14F-4D97-AF65-F5344CB8AC3E}">
        <p14:creationId xmlns:p14="http://schemas.microsoft.com/office/powerpoint/2010/main" val="139974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field of DNA nanotechnology experienced a phase change in 2006 with the arrival of a technique known as DNA origami.  It was invented by the greatest singular genius I have known, Paul </a:t>
            </a:r>
            <a:r>
              <a:rPr lang="en-US" sz="1200" kern="1200" dirty="0" err="1">
                <a:solidFill>
                  <a:schemeClr val="tx1"/>
                </a:solidFill>
                <a:effectLst/>
                <a:latin typeface="+mn-lt"/>
                <a:ea typeface="+mn-ea"/>
                <a:cs typeface="+mn-cs"/>
              </a:rPr>
              <a:t>Rothemund</a:t>
            </a:r>
            <a:r>
              <a:rPr lang="en-US" sz="1200" kern="1200" dirty="0">
                <a:solidFill>
                  <a:schemeClr val="tx1"/>
                </a:solidFill>
                <a:effectLst/>
                <a:latin typeface="+mn-lt"/>
                <a:ea typeface="+mn-ea"/>
                <a:cs typeface="+mn-cs"/>
              </a:rPr>
              <a:t>, in the same building at Caltech where Ali and I both have our labs, so I had a very privileged view of this historical event.  Here’s the miracle:  Suppose you have in your refrigerator a test tube containing 100 billion copies of a circular single-stranded piece of DNA with known sequence — maybe 8000 nucleotides, no repeats or other regularities, so each position along its length can be identified with a specific subsequence.  If you imagine how you want it to fold up, say into a triangle for example, then you know which parts should be next to each other.  Design short DNA strands complementary to both subsequences wherever you want to staple the long strand together.  With hundreds of such “staple strands”, you can control the self-assembly of DNA into almost arbitrary structures that are around 100 nm in size.  Just by mixing the strands together in one pot, heating it up, and cooling it down.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DNA origami works in 3D too.  Very large structures can be synthesized by first using the DNA origami technique to create well-defined 3D subunits in separate tubes, then when those tubes are mixed together, DNA sequences on the components direct how they should come together in the next stage of the multistage assembly process.  The structures shown here are about the same size as a virus, but they are entirely DNA.</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12</a:t>
            </a:fld>
            <a:endParaRPr lang="en-US"/>
          </a:p>
        </p:txBody>
      </p:sp>
    </p:spTree>
    <p:extLst>
      <p:ext uri="{BB962C8B-B14F-4D97-AF65-F5344CB8AC3E}">
        <p14:creationId xmlns:p14="http://schemas.microsoft.com/office/powerpoint/2010/main" val="369113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step back for a minute a look at how this field has developed over the years.   Ned Seeman’s first structure in 1983 consisted of just four DNA strands and was about 7 nanometers in diameter, the size of a small protein.  Researchers mastered the art of programming DNA self-assembly, using DNA origami as well as other design techniques, to design one-pot reactions that build structures now many thousands of times larger.  If we look at structures built using multi-stage assembly techniques, the increase in size is even more dramatic.  </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13</a:t>
            </a:fld>
            <a:endParaRPr lang="en-US"/>
          </a:p>
        </p:txBody>
      </p:sp>
    </p:spTree>
    <p:extLst>
      <p:ext uri="{BB962C8B-B14F-4D97-AF65-F5344CB8AC3E}">
        <p14:creationId xmlns:p14="http://schemas.microsoft.com/office/powerpoint/2010/main" val="2920417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Computing has advanced much more slowly.  Partly this is due to a change in focus from Len </a:t>
            </a:r>
            <a:r>
              <a:rPr lang="en-US" sz="1200" kern="1200" dirty="0" err="1">
                <a:solidFill>
                  <a:schemeClr val="tx1"/>
                </a:solidFill>
                <a:effectLst/>
                <a:latin typeface="+mn-lt"/>
                <a:ea typeface="+mn-ea"/>
                <a:cs typeface="+mn-cs"/>
              </a:rPr>
              <a:t>Adleman’s</a:t>
            </a:r>
            <a:r>
              <a:rPr lang="en-US" sz="1200" kern="1200" dirty="0">
                <a:solidFill>
                  <a:schemeClr val="tx1"/>
                </a:solidFill>
                <a:effectLst/>
                <a:latin typeface="+mn-lt"/>
                <a:ea typeface="+mn-ea"/>
                <a:cs typeface="+mn-cs"/>
              </a:rPr>
              <a:t> early ideas for using the parallelism of chemistry to solve NP-complete problems — something that few have much interest in today — to the more exciting prospects of programmable embedded controllers that operate autonomously within molecular robotic systems, like the biological circuits that control cellular function.  A recent direction in this work has been to replicate the logic of neural network computation to obtain robust pattern recognition and decision-making at the molecular level.</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14</a:t>
            </a:fld>
            <a:endParaRPr lang="en-US"/>
          </a:p>
        </p:txBody>
      </p:sp>
    </p:spTree>
    <p:extLst>
      <p:ext uri="{BB962C8B-B14F-4D97-AF65-F5344CB8AC3E}">
        <p14:creationId xmlns:p14="http://schemas.microsoft.com/office/powerpoint/2010/main" val="2802733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Does the current state of DNA nanotechnology enable revolutionary commercial applications?  I can’t say that it does, yet.  What we mostly have are demonstrations of technological abilities that one could envision turning into commercial applications, with luck.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one, out of Paul </a:t>
            </a:r>
            <a:r>
              <a:rPr lang="en-US" sz="1200" kern="1200" dirty="0" err="1">
                <a:solidFill>
                  <a:schemeClr val="tx1"/>
                </a:solidFill>
                <a:effectLst/>
                <a:latin typeface="+mn-lt"/>
                <a:ea typeface="+mn-ea"/>
                <a:cs typeface="+mn-cs"/>
              </a:rPr>
              <a:t>Rothemund’s</a:t>
            </a:r>
            <a:r>
              <a:rPr lang="en-US" sz="1200" kern="1200" dirty="0">
                <a:solidFill>
                  <a:schemeClr val="tx1"/>
                </a:solidFill>
                <a:effectLst/>
                <a:latin typeface="+mn-lt"/>
                <a:ea typeface="+mn-ea"/>
                <a:cs typeface="+mn-cs"/>
              </a:rPr>
              <a:t> group: fabrication that spans from the wafer scale down to the atomic scale by using E-beam lithography to pattern asymmetric sticky spots on silicon, then let DNA origami devices, loaded with whatever molecular components you need, self-assemble onto the wafer in the desired places and orientations.  Here they demonstrated orientation-tuned single-molecule optical responses, but alternatively the DNA origami could be loaded with molecules that detect specific targets for diagnostics, or that perform biophysical measurements on molecules that they encounter.  The 100 nm diameter space is enough room to build, at the molecular level, fairly complex molecular instrumentation and molecular machines.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Second one, out of Andrew </a:t>
            </a:r>
            <a:r>
              <a:rPr lang="en-US" sz="1200" kern="1200" dirty="0" err="1">
                <a:solidFill>
                  <a:schemeClr val="tx1"/>
                </a:solidFill>
                <a:effectLst/>
                <a:latin typeface="+mn-lt"/>
                <a:ea typeface="+mn-ea"/>
                <a:cs typeface="+mn-cs"/>
              </a:rPr>
              <a:t>Turberfield’s</a:t>
            </a:r>
            <a:r>
              <a:rPr lang="en-US" sz="1200" kern="1200" dirty="0">
                <a:solidFill>
                  <a:schemeClr val="tx1"/>
                </a:solidFill>
                <a:effectLst/>
                <a:latin typeface="+mn-lt"/>
                <a:ea typeface="+mn-ea"/>
                <a:cs typeface="+mn-cs"/>
              </a:rPr>
              <a:t> group: a multi-DNA-origami machine analogous to an XY pen plotter.  It is controlled by adding DNA strands to release and then latch the sliding rails and pen at a new specific position, via toehold-mediated strand displacement reactions.  Then the “pen” can be activated to carry out a reaction that, for example, deposits a specific molecule at its current position.  It’s debatable whether this is the best way to draw patterns on a molecular canvas, but it is definitely demonstrating the technological ability to create and control a complex molecular machine.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know of just a handful of companies that are employing DNA nanotechnology for commercial purposes, using DNA machines to augment biological imaging, improve molecular diagnostics and proteomics, or create molecular structures that aid the DNA sequencing pipeline.  It’s a fairly limited activity outside of academia, then, and hard to predict when or whether it will really take off.   </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15</a:t>
            </a:fld>
            <a:endParaRPr lang="en-US"/>
          </a:p>
        </p:txBody>
      </p:sp>
    </p:spTree>
    <p:extLst>
      <p:ext uri="{BB962C8B-B14F-4D97-AF65-F5344CB8AC3E}">
        <p14:creationId xmlns:p14="http://schemas.microsoft.com/office/powerpoint/2010/main" val="204920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Nonetheless, I’ll give a shot at some predictions.  Here I’ve plotted the growth in complexity for various types of DNA systems from published work.  The blue squares show the size of well-defined molecular structures synthesized using multi-stage assembly methods.  Size is measured not by linear dimension, but by mass — i.e. how many nucleotides of DNA are there in the structure.  It’s almost doubling every two years. Because in these structures it’s common for a subunit to be used multiple times in the final structure, such as the 12 blue subunits in the virus-sized DNA origami, the mass of the object is not a good measure of the complexity of the design.  So for one-pot assembly, the green triangles, I choose to plot the “design complexity”: how many nucleotides of DNA sequence information had to be designed and synthesized, i.e. the length of the order form to the DNA synthesis company.  This measure of how much information went into the design increases a little slower, and noisier, but still roughly exponentially, maybe doubling every 3 years.  When it comes to the computational systems, the design complexity grows even slower.  It seems that these dynamic systems are more challenging to design than the purely structural systems, which isn’t too surprising.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Exponential growth is certainly not to be taken for granted, but it seems to be how things have been playing out for the past 40 years.  Will it keep going?  We don’t know.  But let’s imagine it. One reference point is the size of a typical bacterium, such as E. coli, which is about 1 cubic micron. A nucleotide is about 1 cubic nanometer, so to self-assemble a life-size molecular “statue” of a bacterium would require 10^9 nucleotides – which we can expect to be feasible within 15 years with multi-stage assembly. If we want a simple one-pot annealing procedure, then we may have to wait 30 years. If we want the molecular analog of a cell-scale cuckoo clock chock-full of moving parts and programmable autonomous logic circuitry (which we might call a “molecular robot”) then we may have to wait 50 years.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maybe these curves will flatten out, and we won’t be able to create molecular systems beyond a certain complexity level.  What could be the bottlenecks that we might encounter?   Unlike VLSI, our feature size isn’t changing — a nucleotide is 20 atoms, was always 20 atoms and will always be 20 atoms. So there’s no bottleneck to improving feature size, because we’re not doing that. What’s changing is how large of a system we can get to work well enough to write a convincing academic paper.  Complexity.  It seems that if we can get a system of N components to work, then with one more unit of time spent refining our understanding and technique, we’ll be able to get a system of 2N components to work.  This trend would fail if the complexity gets out of hand and can no longer be controlled or understood.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Does the computer engineering community have lessons for us that we would be wise to heed, since computer engineering has been grappling with complexity for many years?  Should we talk to today’s computer engineers, or yesterday’s?   When was the complexity of microchips comparable to the complexity of today’s molecular systems?  From this chart, we see that complexity has increased about 10^5-fold since the first demonstration of DNA nanotechnology 40 years ago; around 1982, CPU transistor counts increased about 10^5-fold since the first demonstration of a single transistor about 35 years earlier.   So what was going on in the computer industry around 1982 that allowed design not to get bogged down in complexity?</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16</a:t>
            </a:fld>
            <a:endParaRPr lang="en-US"/>
          </a:p>
        </p:txBody>
      </p:sp>
    </p:spTree>
    <p:extLst>
      <p:ext uri="{BB962C8B-B14F-4D97-AF65-F5344CB8AC3E}">
        <p14:creationId xmlns:p14="http://schemas.microsoft.com/office/powerpoint/2010/main" val="229772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was about the time of the Mead-Conway VLSI chip design revolution – their book came out in 1980, walking students through transistor device physics and lithography all the way up to circuit and microprocessor architecture design. As I understand it, the accomplishment was to simplify and articulate the design principles such that the otherwise-bewildering complexity of building a computer could be entirely mastered by a single person — perhaps even a student.   Abstracting away from the details of 1980’s computer engineering, I see three main design principles.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17</a:t>
            </a:fld>
            <a:endParaRPr lang="en-US"/>
          </a:p>
        </p:txBody>
      </p:sp>
    </p:spTree>
    <p:extLst>
      <p:ext uri="{BB962C8B-B14F-4D97-AF65-F5344CB8AC3E}">
        <p14:creationId xmlns:p14="http://schemas.microsoft.com/office/powerpoint/2010/main" val="3057727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digital abstraction provides robustness to details and imperfections of an underlying analog implementation.  Imperfect input signals within a valid range for 0 or 1 are restored to more perfect signal values.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18</a:t>
            </a:fld>
            <a:endParaRPr lang="en-US"/>
          </a:p>
        </p:txBody>
      </p:sp>
    </p:spTree>
    <p:extLst>
      <p:ext uri="{BB962C8B-B14F-4D97-AF65-F5344CB8AC3E}">
        <p14:creationId xmlns:p14="http://schemas.microsoft.com/office/powerpoint/2010/main" val="3788820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Design rules help ensure that a layout can be reliably fabricated and will perform to spec on the first try, at the cost of prohibiting fancier and more clever layout optimizations that might perform better but may require more fine tuning and debugging.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19</a:t>
            </a:fld>
            <a:endParaRPr lang="en-US"/>
          </a:p>
        </p:txBody>
      </p:sp>
    </p:spTree>
    <p:extLst>
      <p:ext uri="{BB962C8B-B14F-4D97-AF65-F5344CB8AC3E}">
        <p14:creationId xmlns:p14="http://schemas.microsoft.com/office/powerpoint/2010/main" val="3684661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title of my talk is meant to remind you of a phrase Carver Mead used back in the 1980’s near the start of the VLSI revolution — he talked about a “tall thin computer engineer” who could understand the full stack from high-level languages all the way down to device physics, and how such people could do wonderful things that teams of specialists could not.   My field, DNA nanotechnology, is at such a stage where the analogous person — the tall thin molecular programmer — is also playing a similarly critical role.  I’ll begin by motivating my corner of science and technology in broad strokes, speculate a bit about where it might be going, and highlight how concepts from computer science will be essential to its development.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2</a:t>
            </a:fld>
            <a:endParaRPr lang="en-US"/>
          </a:p>
        </p:txBody>
      </p:sp>
    </p:spTree>
    <p:extLst>
      <p:ext uri="{BB962C8B-B14F-4D97-AF65-F5344CB8AC3E}">
        <p14:creationId xmlns:p14="http://schemas.microsoft.com/office/powerpoint/2010/main" val="319044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Going from silicon device physics to transistors to Boolean logic gates are just the first three layers of an abstraction hierarchy, where each higher layer is constructed to abstract away details from the layer below, so it’s easier to think about.  Most importantly, a design conceived at a high level can be translated, via tools such as compilers, down to an implementation at the lower level.</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20</a:t>
            </a:fld>
            <a:endParaRPr lang="en-US"/>
          </a:p>
        </p:txBody>
      </p:sp>
    </p:spTree>
    <p:extLst>
      <p:ext uri="{BB962C8B-B14F-4D97-AF65-F5344CB8AC3E}">
        <p14:creationId xmlns:p14="http://schemas.microsoft.com/office/powerpoint/2010/main" val="700591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early 1980s, a single person could get a pretty good handle on the whole stack, from top to bottom.  Carver Mead called that person the “Tall Thin Computer Engineer” and emphasized how they could often design better systems by understanding how the layers interact with each other, and more importantly, when architecting a new computer, they could help redefine how the layers of abstraction are constructed such that the whole stack works better together.</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21</a:t>
            </a:fld>
            <a:endParaRPr lang="en-US"/>
          </a:p>
        </p:txBody>
      </p:sp>
    </p:spTree>
    <p:extLst>
      <p:ext uri="{BB962C8B-B14F-4D97-AF65-F5344CB8AC3E}">
        <p14:creationId xmlns:p14="http://schemas.microsoft.com/office/powerpoint/2010/main" val="2191702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notions of digital abstraction, design rules, and abstraction hierarchy may be </a:t>
            </a:r>
            <a:r>
              <a:rPr lang="en-US" sz="1200" kern="1200" dirty="0" err="1">
                <a:solidFill>
                  <a:schemeClr val="tx1"/>
                </a:solidFill>
                <a:effectLst/>
                <a:latin typeface="+mn-lt"/>
                <a:ea typeface="+mn-ea"/>
                <a:cs typeface="+mn-cs"/>
              </a:rPr>
              <a:t>passe</a:t>
            </a:r>
            <a:r>
              <a:rPr lang="en-US" sz="1200" kern="1200" dirty="0">
                <a:solidFill>
                  <a:schemeClr val="tx1"/>
                </a:solidFill>
                <a:effectLst/>
                <a:latin typeface="+mn-lt"/>
                <a:ea typeface="+mn-ea"/>
                <a:cs typeface="+mn-cs"/>
              </a:rPr>
              <a:t> and obvious now, but it’s worth reminding ourselves of how important they are when developing a new technology that similarly has design complexity as a major bottleneck.  Can these concepts be applied in a context that is seemingly so different from VLSI?  Is there a place for a tall thin molecular programmer?</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22</a:t>
            </a:fld>
            <a:endParaRPr lang="en-US"/>
          </a:p>
        </p:txBody>
      </p:sp>
    </p:spTree>
    <p:extLst>
      <p:ext uri="{BB962C8B-B14F-4D97-AF65-F5344CB8AC3E}">
        <p14:creationId xmlns:p14="http://schemas.microsoft.com/office/powerpoint/2010/main" val="3640876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Initial steps in these directions have been taken in molecular programming with DNA nanotechnology.  When computational signals are represented by the analog concentrations of specific DNA molecules, a chemical circuit whose input/output function has a sharp threshold can serve as the basis for signal restoration and a digital abstraction.</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23</a:t>
            </a:fld>
            <a:endParaRPr lang="en-US"/>
          </a:p>
        </p:txBody>
      </p:sp>
    </p:spTree>
    <p:extLst>
      <p:ext uri="{BB962C8B-B14F-4D97-AF65-F5344CB8AC3E}">
        <p14:creationId xmlns:p14="http://schemas.microsoft.com/office/powerpoint/2010/main" val="3872478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 benefits of noise reduction and robustness might be obtained via non-binary digital abstractions as well, such as discrete signals being represented by the attractor basins of a recurrent neural network.  Perhaps surprisingly, neural network computational architectures sometimes map surprisingly well onto chemical circuits.</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24</a:t>
            </a:fld>
            <a:endParaRPr lang="en-US"/>
          </a:p>
        </p:txBody>
      </p:sp>
    </p:spTree>
    <p:extLst>
      <p:ext uri="{BB962C8B-B14F-4D97-AF65-F5344CB8AC3E}">
        <p14:creationId xmlns:p14="http://schemas.microsoft.com/office/powerpoint/2010/main" val="3414319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a sense in which the very choice of using DNA for molecular engineering — rather than incorporating the full spectrum of available chemistries — is a design rule: it is already far more predictable and reliable than almost any other general class of programmable molecules, but comes at the cost of foregoing the capabilities of richer (but less predictable) chemistries.   But beyond that, each approach to system design in DNA nanotechnology comes with its own design rules — though often not yet stated as clearly as they could be.  DNA origami, in its original form, relies on parallel helices and half-turn segments, allowing design to be systematic.  DNA strand displacement circuits can be designed with standard domain lengths and standard reaction mechanisms.  DNA tile self-assembly can use standard shapes and sizes to ensure regular and predictable assembly pathways.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25</a:t>
            </a:fld>
            <a:endParaRPr lang="en-US"/>
          </a:p>
        </p:txBody>
      </p:sp>
    </p:spTree>
    <p:extLst>
      <p:ext uri="{BB962C8B-B14F-4D97-AF65-F5344CB8AC3E}">
        <p14:creationId xmlns:p14="http://schemas.microsoft.com/office/powerpoint/2010/main" val="1514842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possible to build an abstraction stack for molecular system design.  This has been demonstrated in a few cases, for systems involving so far only at most a few hundred molecules, and with an abstraction stack that only goes up a few layers. Shown is a DNA strand displacement oscillator and DNA tile self-assembly implementation of iterated Boolean logic circuits.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26</a:t>
            </a:fld>
            <a:endParaRPr lang="en-US"/>
          </a:p>
        </p:txBody>
      </p:sp>
    </p:spTree>
    <p:extLst>
      <p:ext uri="{BB962C8B-B14F-4D97-AF65-F5344CB8AC3E}">
        <p14:creationId xmlns:p14="http://schemas.microsoft.com/office/powerpoint/2010/main" val="3070185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titled my talk “the tall thin molecular programmer” because, first, I wanted to recognize the value of molecular engineers learning from the experiences of computer engineers, and second, I wanted to call attention to the need for people who see the whole stack, because they are the ones best positioned to refine or change the choice of abstractions to make this kind of molecular engineering more reliably programmable, and thus to enable the continued growth of design complexity that will be necessary for more powerful applications.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27</a:t>
            </a:fld>
            <a:endParaRPr lang="en-US"/>
          </a:p>
        </p:txBody>
      </p:sp>
    </p:spTree>
    <p:extLst>
      <p:ext uri="{BB962C8B-B14F-4D97-AF65-F5344CB8AC3E}">
        <p14:creationId xmlns:p14="http://schemas.microsoft.com/office/powerpoint/2010/main" val="592378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listening.  </a:t>
            </a:r>
            <a:r>
              <a:rPr lang="en-US" sz="1200" kern="1200">
                <a:solidFill>
                  <a:schemeClr val="tx1"/>
                </a:solidFill>
                <a:effectLst/>
                <a:latin typeface="+mn-lt"/>
                <a:ea typeface="+mn-ea"/>
                <a:cs typeface="+mn-cs"/>
              </a:rPr>
              <a:t>And I want to thank all computer engineers for pioneering the path and principles for creating complex and beautiful information technologies.</a:t>
            </a:r>
          </a:p>
          <a:p>
            <a:endParaRPr lang="en-US"/>
          </a:p>
        </p:txBody>
      </p:sp>
      <p:sp>
        <p:nvSpPr>
          <p:cNvPr id="4" name="Slide Number Placeholder 3"/>
          <p:cNvSpPr>
            <a:spLocks noGrp="1"/>
          </p:cNvSpPr>
          <p:nvPr>
            <p:ph type="sldNum" sz="quarter" idx="5"/>
          </p:nvPr>
        </p:nvSpPr>
        <p:spPr/>
        <p:txBody>
          <a:bodyPr/>
          <a:lstStyle/>
          <a:p>
            <a:fld id="{F973C285-BCF8-4C7E-BBE4-3CE7CF44922A}" type="slidenum">
              <a:rPr lang="en-US" smtClean="0"/>
              <a:t>28</a:t>
            </a:fld>
            <a:endParaRPr lang="en-US"/>
          </a:p>
        </p:txBody>
      </p:sp>
    </p:spTree>
    <p:extLst>
      <p:ext uri="{BB962C8B-B14F-4D97-AF65-F5344CB8AC3E}">
        <p14:creationId xmlns:p14="http://schemas.microsoft.com/office/powerpoint/2010/main" val="2459737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is hardly necessary at a conference like ISSCC.  The transistor count in microprocessors has been growing exponentially since 1970, roughly doubling every two to three years, and now exceeding 100 billion.   This plot starts in 1971 with the Intel 4004 and its 2300 transistors, but one might want to go back to 1947 when the transistor was invented, and let’s call that a count of 1.  Same doubling rate, roughly.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features of the technology permitted this kind of explosive growth, and what other technologies can be expected to grow similarly?  I’m not an expert on this question, and I’m sure there’s a lot to say by those who know more, but for the purposes of comparing to biomolecular engineering, I’d like to focus on the fact that computers are an information technology.  It’s all the same stuff — transistors — just organized in special ways such that the bits work together and get the job done.  A major bottleneck is the sheer complexity — there’s so much information in the design of a 100 billion transistor chip, and more information when you start running it.   And the computer industry found ways to master that complexity.</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3</a:t>
            </a:fld>
            <a:endParaRPr lang="en-US"/>
          </a:p>
        </p:txBody>
      </p:sp>
    </p:spTree>
    <p:extLst>
      <p:ext uri="{BB962C8B-B14F-4D97-AF65-F5344CB8AC3E}">
        <p14:creationId xmlns:p14="http://schemas.microsoft.com/office/powerpoint/2010/main" val="1627646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did that get us?  The industrial revolution gave us engines and motors and mechanical devices that transformed civilization by giving humans a seeming unbounded amount of power.  But that power was directed by the human operator who controlled the machinery.  In roughly the past 75 years, the advent of electronic computers has transformed the world again, and now autonomous information processing not only performs computation and communication tasks, but also controls an increasing array of real-world mechanical systems.  We can program the behavior of electromechanical machines thanks to embedded controllers. </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4</a:t>
            </a:fld>
            <a:endParaRPr lang="en-US"/>
          </a:p>
        </p:txBody>
      </p:sp>
    </p:spTree>
    <p:extLst>
      <p:ext uri="{BB962C8B-B14F-4D97-AF65-F5344CB8AC3E}">
        <p14:creationId xmlns:p14="http://schemas.microsoft.com/office/powerpoint/2010/main" val="2094204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wasn’t the first time that information storage and information processing transformed the world.  Nobody knows how life got started, but we do know that the key new ingredients were the ability of chemical systems to store information, for example in a genome, for that information to be used to direct molecular systems and circuits that direct the growth and behavior of organisms, and for that information to be passed down with rare mutations during replication so that Darwinian evolution can explore the design space and optimize.  It took 4 billion years, but these processes created the incredible diversity of life on earth.</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5</a:t>
            </a:fld>
            <a:endParaRPr lang="en-US"/>
          </a:p>
        </p:txBody>
      </p:sp>
    </p:spTree>
    <p:extLst>
      <p:ext uri="{BB962C8B-B14F-4D97-AF65-F5344CB8AC3E}">
        <p14:creationId xmlns:p14="http://schemas.microsoft.com/office/powerpoint/2010/main" val="411040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essential similarity of both these information revolutions is just how much capability can be unleashed by embedded information processing within machines — whether electromechanical or molecular — that autonomously interact with their environments.  We have microprocessors within robots, and we have DNA, RNA, and protein circuits within biological cells.  One was engineered, the other evolved, but from a certain perspective, that’s not a fundamental difference.</a:t>
            </a:r>
          </a:p>
          <a:p>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6</a:t>
            </a:fld>
            <a:endParaRPr lang="en-US"/>
          </a:p>
        </p:txBody>
      </p:sp>
    </p:spTree>
    <p:extLst>
      <p:ext uri="{BB962C8B-B14F-4D97-AF65-F5344CB8AC3E}">
        <p14:creationId xmlns:p14="http://schemas.microsoft.com/office/powerpoint/2010/main" val="59687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are the implications for today’s technology?  It is a common cycle in technology to be first inspired by the capabilities of biological organisms, and then to eventually learn how to transform raw, dead materials into machines that replicate some of those capabilities.  While turning silicon and oil into an artificial dog is now within our repertoire, making an artificial cell from raw chemicals is not.   But it is within the realm of possibility, and as a challenge it can guide our thinking about how to approach the engineering of complex molecular systems.  Along the way to this distant goal, many technological discoveries will have more immediate applications.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7</a:t>
            </a:fld>
            <a:endParaRPr lang="en-US"/>
          </a:p>
        </p:txBody>
      </p:sp>
    </p:spTree>
    <p:extLst>
      <p:ext uri="{BB962C8B-B14F-4D97-AF65-F5344CB8AC3E}">
        <p14:creationId xmlns:p14="http://schemas.microsoft.com/office/powerpoint/2010/main" val="73340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first question is what kind of molecules should we use?  Synthetic chemistry can make complex covalently bonded structures with precision at the atomic scale, such as this 8 nanometer go-cart with rolling wheels. But it’s hard, and it’s slow, and it’s fraught with surprises.  Others have turned to biology and learned how to build things from scratch by using evolutionarily successful building blocks, such as the 20 amino acids in proteins.  Despite the incredible versatility of these building blocks and the amazing diversity of function exhibited in biology, their complexity remains daunting for engineering.  Today I will be telling you about engineering with nucleic acids, RNA and especially DNA.  They are far simpler chemically, with just four building blocks A, T, C, and G, yet by putting those building blocks together in different sequences, a remarkable range of molecular systems can be designed.  Indeed, they are the perfect place to start for learning how information within molecules can be used to program molecular structure and function.  This is what DNA nanotechnology is all about.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8</a:t>
            </a:fld>
            <a:endParaRPr lang="en-US"/>
          </a:p>
        </p:txBody>
      </p:sp>
    </p:spTree>
    <p:extLst>
      <p:ext uri="{BB962C8B-B14F-4D97-AF65-F5344CB8AC3E}">
        <p14:creationId xmlns:p14="http://schemas.microsoft.com/office/powerpoint/2010/main" val="703773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DNA nanotechnology was the brainchild of a visionary chemist, Ned Seeman.  He realized, in 1982, that the ability to synthesize single-stranded DNA molecules with arbitrary sequences confers the ability to program molecules to self-assemble based on Watson-Crick complementarity: A pairs with T, C pairs with G.  Designing DNA molecules with sufficiently distinct DNA “barcodes” ensures specific binding interactions, allowing one to create self-assembling structures that have absolutely nothing to do with biology.  As a metaphor, consider how shipbuilders learned how to take a biological material, wood, and refashion it for utterly non-biological purposes. </a:t>
            </a:r>
            <a:endParaRPr lang="en-US" dirty="0"/>
          </a:p>
        </p:txBody>
      </p:sp>
      <p:sp>
        <p:nvSpPr>
          <p:cNvPr id="4" name="Slide Number Placeholder 3"/>
          <p:cNvSpPr>
            <a:spLocks noGrp="1"/>
          </p:cNvSpPr>
          <p:nvPr>
            <p:ph type="sldNum" sz="quarter" idx="5"/>
          </p:nvPr>
        </p:nvSpPr>
        <p:spPr/>
        <p:txBody>
          <a:bodyPr/>
          <a:lstStyle/>
          <a:p>
            <a:fld id="{F973C285-BCF8-4C7E-BBE4-3CE7CF44922A}" type="slidenum">
              <a:rPr lang="en-US" smtClean="0"/>
              <a:t>9</a:t>
            </a:fld>
            <a:endParaRPr lang="en-US"/>
          </a:p>
        </p:txBody>
      </p:sp>
    </p:spTree>
    <p:extLst>
      <p:ext uri="{BB962C8B-B14F-4D97-AF65-F5344CB8AC3E}">
        <p14:creationId xmlns:p14="http://schemas.microsoft.com/office/powerpoint/2010/main" val="1995389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61B3-B586-4B8F-A9E9-61EA08581287}"/>
              </a:ext>
            </a:extLst>
          </p:cNvPr>
          <p:cNvSpPr>
            <a:spLocks noGrp="1"/>
          </p:cNvSpPr>
          <p:nvPr>
            <p:ph type="title"/>
          </p:nvPr>
        </p:nvSpPr>
        <p:spPr>
          <a:xfrm>
            <a:off x="152400" y="365125"/>
            <a:ext cx="10210800" cy="701675"/>
          </a:xfrm>
          <a:prstGeom prst="rect">
            <a:avLst/>
          </a:prstGeom>
        </p:spPr>
        <p:txBody>
          <a:bodyPr/>
          <a:lstStyle>
            <a:lvl1pPr algn="l">
              <a:defRPr b="1">
                <a:latin typeface="Arial" panose="020B0604020202020204" pitchFamily="34" charset="0"/>
                <a:cs typeface="Arial" panose="020B0604020202020204" pitchFamily="34" charset="0"/>
              </a:defRPr>
            </a:lvl1pPr>
          </a:lstStyle>
          <a:p>
            <a:r>
              <a:rPr kumimoji="1" lang="en-US" altLang="ja-JP" dirty="0"/>
              <a:t>Click to edit Master title style</a:t>
            </a:r>
            <a:endParaRPr kumimoji="1" lang="ja-JP" altLang="en-US" dirty="0"/>
          </a:p>
        </p:txBody>
      </p:sp>
      <p:sp>
        <p:nvSpPr>
          <p:cNvPr id="4" name="Content Placeholder 3">
            <a:extLst>
              <a:ext uri="{FF2B5EF4-FFF2-40B4-BE49-F238E27FC236}">
                <a16:creationId xmlns:a16="http://schemas.microsoft.com/office/drawing/2014/main" id="{95E6BD71-65C3-478D-93E8-128C6CB7E263}"/>
              </a:ext>
            </a:extLst>
          </p:cNvPr>
          <p:cNvSpPr>
            <a:spLocks noGrp="1"/>
          </p:cNvSpPr>
          <p:nvPr>
            <p:ph sz="quarter" idx="10"/>
          </p:nvPr>
        </p:nvSpPr>
        <p:spPr>
          <a:xfrm>
            <a:off x="838200" y="1219200"/>
            <a:ext cx="10515600" cy="4953000"/>
          </a:xfrm>
          <a:prstGeom prst="rect">
            <a:avLst/>
          </a:prstGeom>
        </p:spPr>
        <p:txBody>
          <a:bodyPr/>
          <a:lstStyle>
            <a:lvl1pPr marL="536575" indent="-536575">
              <a:buFont typeface="Wingdings" panose="05000000000000000000" pitchFamily="2" charset="2"/>
              <a:buChar char="n"/>
              <a:defRPr b="1">
                <a:latin typeface="Arial" panose="020B0604020202020204" pitchFamily="34" charset="0"/>
                <a:cs typeface="Arial" panose="020B0604020202020204" pitchFamily="34" charset="0"/>
              </a:defRPr>
            </a:lvl1pPr>
            <a:lvl2pPr marL="900113" indent="-442913">
              <a:buSzPct val="90000"/>
              <a:buFont typeface="Wingdings" panose="05000000000000000000" pitchFamily="2" charset="2"/>
              <a:buChar char="l"/>
              <a:defRPr>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kumimoji="1" lang="en-US" altLang="ja-JP" dirty="0"/>
              <a:t>Click to edit Master text styles</a:t>
            </a:r>
          </a:p>
          <a:p>
            <a:pPr lvl="1"/>
            <a:r>
              <a:rPr kumimoji="1" lang="en-US" altLang="ja-JP" dirty="0"/>
              <a:t>Second level</a:t>
            </a:r>
          </a:p>
          <a:p>
            <a:pPr lvl="2"/>
            <a:r>
              <a:rPr kumimoji="1" lang="en-US" altLang="ja-JP" dirty="0"/>
              <a:t>Third level</a:t>
            </a:r>
          </a:p>
        </p:txBody>
      </p:sp>
    </p:spTree>
    <p:extLst>
      <p:ext uri="{BB962C8B-B14F-4D97-AF65-F5344CB8AC3E}">
        <p14:creationId xmlns:p14="http://schemas.microsoft.com/office/powerpoint/2010/main" val="811094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EE5B3-B018-4E04-B9B8-220D35B1466B}"/>
              </a:ext>
            </a:extLst>
          </p:cNvPr>
          <p:cNvSpPr>
            <a:spLocks noGrp="1"/>
          </p:cNvSpPr>
          <p:nvPr>
            <p:ph type="title"/>
          </p:nvPr>
        </p:nvSpPr>
        <p:spPr>
          <a:xfrm>
            <a:off x="152400" y="365125"/>
            <a:ext cx="10210800" cy="701675"/>
          </a:xfrm>
          <a:prstGeom prst="rect">
            <a:avLst/>
          </a:prstGeom>
        </p:spPr>
        <p:txBody>
          <a:bodyPr/>
          <a:lstStyle>
            <a:lvl1pPr algn="l">
              <a:defRPr b="1">
                <a:latin typeface="Arial" panose="020B0604020202020204" pitchFamily="34" charset="0"/>
                <a:cs typeface="Arial" panose="020B0604020202020204" pitchFamily="34" charset="0"/>
              </a:defRPr>
            </a:lvl1pPr>
          </a:lstStyle>
          <a:p>
            <a:r>
              <a:rPr kumimoji="1" lang="en-US" altLang="ja-JP" dirty="0"/>
              <a:t>Click to edit Master title style</a:t>
            </a:r>
            <a:endParaRPr kumimoji="1" lang="ja-JP" altLang="en-US" dirty="0"/>
          </a:p>
        </p:txBody>
      </p:sp>
    </p:spTree>
    <p:extLst>
      <p:ext uri="{BB962C8B-B14F-4D97-AF65-F5344CB8AC3E}">
        <p14:creationId xmlns:p14="http://schemas.microsoft.com/office/powerpoint/2010/main" val="94152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295400"/>
            <a:ext cx="10363200" cy="1600200"/>
          </a:xfrm>
          <a:prstGeom prst="rect">
            <a:avLst/>
          </a:prstGeom>
        </p:spPr>
        <p:txBody>
          <a:bodyPr/>
          <a:lstStyle>
            <a:lvl1pPr>
              <a:defRPr b="1">
                <a:latin typeface="Arial" charset="0"/>
                <a:ea typeface="Arial" charset="0"/>
                <a:cs typeface="Arial" charset="0"/>
              </a:defRPr>
            </a:lvl1pPr>
          </a:lstStyle>
          <a:p>
            <a:r>
              <a:rPr lang="en-US" dirty="0"/>
              <a:t>Title</a:t>
            </a:r>
          </a:p>
        </p:txBody>
      </p:sp>
      <p:sp>
        <p:nvSpPr>
          <p:cNvPr id="3" name="Subtitle 2"/>
          <p:cNvSpPr>
            <a:spLocks noGrp="1"/>
          </p:cNvSpPr>
          <p:nvPr>
            <p:ph type="subTitle" idx="1" hasCustomPrompt="1"/>
          </p:nvPr>
        </p:nvSpPr>
        <p:spPr>
          <a:xfrm>
            <a:off x="914400" y="3086101"/>
            <a:ext cx="10363200" cy="1752600"/>
          </a:xfrm>
          <a:prstGeom prst="rect">
            <a:avLst/>
          </a:prstGeom>
        </p:spPr>
        <p:txBody>
          <a:bodyPr/>
          <a:lstStyle>
            <a:lvl1pPr marL="0" indent="0" algn="ctr">
              <a:buNone/>
              <a:defRPr sz="2400" b="1">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Author(s)</a:t>
            </a:r>
          </a:p>
        </p:txBody>
      </p:sp>
      <p:sp>
        <p:nvSpPr>
          <p:cNvPr id="6" name="Text Placeholder 5">
            <a:extLst>
              <a:ext uri="{FF2B5EF4-FFF2-40B4-BE49-F238E27FC236}">
                <a16:creationId xmlns:a16="http://schemas.microsoft.com/office/drawing/2014/main" id="{3070ACC9-F0AB-4798-9CD7-355D71A425F0}"/>
              </a:ext>
            </a:extLst>
          </p:cNvPr>
          <p:cNvSpPr>
            <a:spLocks noGrp="1"/>
          </p:cNvSpPr>
          <p:nvPr>
            <p:ph type="body" sz="quarter" idx="10" hasCustomPrompt="1"/>
          </p:nvPr>
        </p:nvSpPr>
        <p:spPr>
          <a:xfrm>
            <a:off x="914400" y="5029200"/>
            <a:ext cx="10363200" cy="1143000"/>
          </a:xfrm>
          <a:prstGeom prst="rect">
            <a:avLst/>
          </a:prstGeom>
        </p:spPr>
        <p:txBody>
          <a:bodyPr/>
          <a:lstStyle>
            <a:lvl1pPr algn="ctr">
              <a:buNone/>
              <a:defRPr sz="2400" b="1">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kumimoji="1" lang="en-US" altLang="ja-JP" dirty="0"/>
              <a:t>Affiliation(s)</a:t>
            </a:r>
          </a:p>
        </p:txBody>
      </p:sp>
    </p:spTree>
    <p:extLst>
      <p:ext uri="{BB962C8B-B14F-4D97-AF65-F5344CB8AC3E}">
        <p14:creationId xmlns:p14="http://schemas.microsoft.com/office/powerpoint/2010/main" val="7867396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91"/>
          <p:cNvSpPr txBox="1">
            <a:spLocks noChangeArrowheads="1"/>
          </p:cNvSpPr>
          <p:nvPr userDrawn="1"/>
        </p:nvSpPr>
        <p:spPr bwMode="auto">
          <a:xfrm>
            <a:off x="3149600" y="6519446"/>
            <a:ext cx="7315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fontAlgn="auto" hangingPunct="0">
              <a:spcBef>
                <a:spcPts val="0"/>
              </a:spcBef>
              <a:spcAft>
                <a:spcPts val="0"/>
              </a:spcAft>
              <a:buFont typeface="StarSymbol"/>
              <a:buNone/>
              <a:defRPr/>
            </a:pPr>
            <a:r>
              <a:rPr lang="en-US" sz="800" b="1" i="1" dirty="0">
                <a:cs typeface="Arial" charset="0"/>
              </a:rPr>
              <a:t>Paper Number 2934: The Tall Thin Molecular Programmer</a:t>
            </a:r>
          </a:p>
          <a:p>
            <a:pPr algn="ctr" fontAlgn="auto" hangingPunct="0">
              <a:spcBef>
                <a:spcPts val="0"/>
              </a:spcBef>
              <a:spcAft>
                <a:spcPts val="0"/>
              </a:spcAft>
              <a:buFont typeface="StarSymbol"/>
              <a:buNone/>
              <a:defRPr/>
            </a:pPr>
            <a:endParaRPr lang="en-US" sz="800" b="1" i="1" dirty="0">
              <a:ea typeface="SimSun" pitchFamily="2"/>
            </a:endParaRPr>
          </a:p>
        </p:txBody>
      </p:sp>
      <p:sp>
        <p:nvSpPr>
          <p:cNvPr id="8" name="TextBox 8"/>
          <p:cNvSpPr txBox="1">
            <a:spLocks noChangeArrowheads="1"/>
          </p:cNvSpPr>
          <p:nvPr/>
        </p:nvSpPr>
        <p:spPr bwMode="auto">
          <a:xfrm>
            <a:off x="0" y="6553201"/>
            <a:ext cx="3454400" cy="322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indent="0" algn="l" defTabSz="914400" rtl="1" eaLnBrk="1" fontAlgn="base" latinLnBrk="0" hangingPunct="1">
              <a:lnSpc>
                <a:spcPct val="93000"/>
              </a:lnSpc>
              <a:spcBef>
                <a:spcPct val="0"/>
              </a:spcBef>
              <a:spcAft>
                <a:spcPct val="0"/>
              </a:spcAft>
              <a:buClr>
                <a:srgbClr val="000000"/>
              </a:buClr>
              <a:buSzPct val="100000"/>
              <a:buFont typeface="Times New Roman" pitchFamily="18" charset="0"/>
              <a:buNone/>
              <a:tabLst/>
              <a:defRPr/>
            </a:pPr>
            <a:r>
              <a:rPr kumimoji="1" lang="en-US" sz="800" b="1" dirty="0">
                <a:solidFill>
                  <a:srgbClr val="000000"/>
                </a:solidFill>
                <a:latin typeface="Arial" pitchFamily="34" charset="0"/>
                <a:cs typeface="Arial" pitchFamily="34" charset="0"/>
              </a:rPr>
              <a:t>© 2023</a:t>
            </a:r>
            <a:r>
              <a:rPr kumimoji="1" lang="en-US" sz="800" b="1" baseline="0" dirty="0">
                <a:solidFill>
                  <a:srgbClr val="000000"/>
                </a:solidFill>
                <a:latin typeface="Arial" pitchFamily="34" charset="0"/>
                <a:cs typeface="Arial" pitchFamily="34" charset="0"/>
              </a:rPr>
              <a:t> </a:t>
            </a:r>
            <a:r>
              <a:rPr kumimoji="1" lang="en-US" sz="800" b="1" dirty="0">
                <a:solidFill>
                  <a:srgbClr val="000000"/>
                </a:solidFill>
                <a:latin typeface="Arial" pitchFamily="34" charset="0"/>
                <a:cs typeface="Arial" pitchFamily="34" charset="0"/>
              </a:rPr>
              <a:t>IEEE </a:t>
            </a:r>
          </a:p>
          <a:p>
            <a:pPr marL="0" marR="0" indent="0" algn="l" defTabSz="914400" rtl="1" eaLnBrk="1" fontAlgn="base" latinLnBrk="0" hangingPunct="1">
              <a:lnSpc>
                <a:spcPct val="93000"/>
              </a:lnSpc>
              <a:spcBef>
                <a:spcPct val="0"/>
              </a:spcBef>
              <a:spcAft>
                <a:spcPct val="0"/>
              </a:spcAft>
              <a:buClr>
                <a:srgbClr val="000000"/>
              </a:buClr>
              <a:buSzPct val="100000"/>
              <a:buFont typeface="Times New Roman" pitchFamily="18" charset="0"/>
              <a:buNone/>
              <a:tabLst/>
              <a:defRPr/>
            </a:pPr>
            <a:r>
              <a:rPr kumimoji="1" lang="en-US" sz="800" b="1" dirty="0">
                <a:solidFill>
                  <a:srgbClr val="000000"/>
                </a:solidFill>
                <a:latin typeface="Arial" pitchFamily="34" charset="0"/>
                <a:cs typeface="Arial" pitchFamily="34" charset="0"/>
              </a:rPr>
              <a:t>International Solid-State Circuits Conference</a:t>
            </a:r>
          </a:p>
        </p:txBody>
      </p:sp>
      <p:sp>
        <p:nvSpPr>
          <p:cNvPr id="13" name="Slide Number Placeholder 1"/>
          <p:cNvSpPr txBox="1">
            <a:spLocks/>
          </p:cNvSpPr>
          <p:nvPr userDrawn="1"/>
        </p:nvSpPr>
        <p:spPr bwMode="auto">
          <a:xfrm>
            <a:off x="10058400" y="6629400"/>
            <a:ext cx="2133601"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r" rtl="1" eaLnBrk="1" hangingPunct="1">
              <a:lnSpc>
                <a:spcPct val="93000"/>
              </a:lnSpc>
              <a:buClr>
                <a:srgbClr val="000000"/>
              </a:buClr>
              <a:buSzPct val="100000"/>
              <a:buFont typeface="Times New Roman" pitchFamily="18" charset="0"/>
              <a:buNone/>
            </a:pPr>
            <a:fld id="{2F4D2785-A076-4F3E-A175-152D0C56177B}" type="slidenum">
              <a:rPr kumimoji="1" lang="en-US" sz="1200" b="1" i="1">
                <a:solidFill>
                  <a:srgbClr val="000000"/>
                </a:solidFill>
                <a:latin typeface="Arial" pitchFamily="34" charset="0"/>
                <a:ea typeface="HY헤드라인M"/>
                <a:cs typeface="Arial" pitchFamily="34" charset="0"/>
              </a:rPr>
              <a:pPr algn="r" rtl="1" eaLnBrk="1" hangingPunct="1">
                <a:lnSpc>
                  <a:spcPct val="93000"/>
                </a:lnSpc>
                <a:buClr>
                  <a:srgbClr val="000000"/>
                </a:buClr>
                <a:buSzPct val="100000"/>
                <a:buFont typeface="Times New Roman" pitchFamily="18" charset="0"/>
                <a:buNone/>
              </a:pPr>
              <a:t>‹#›</a:t>
            </a:fld>
            <a:r>
              <a:rPr kumimoji="1" lang="en-US" sz="1200" b="1" i="1" dirty="0">
                <a:solidFill>
                  <a:srgbClr val="000000"/>
                </a:solidFill>
                <a:latin typeface="Arial" pitchFamily="34" charset="0"/>
                <a:ea typeface="HY헤드라인M"/>
                <a:cs typeface="Arial" pitchFamily="34" charset="0"/>
              </a:rPr>
              <a:t> of 28</a:t>
            </a:r>
          </a:p>
        </p:txBody>
      </p:sp>
      <p:sp>
        <p:nvSpPr>
          <p:cNvPr id="3" name="Title Placeholder 2">
            <a:extLst>
              <a:ext uri="{FF2B5EF4-FFF2-40B4-BE49-F238E27FC236}">
                <a16:creationId xmlns:a16="http://schemas.microsoft.com/office/drawing/2014/main" id="{68E65DF0-F4AD-1530-5F90-B7EF15101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6B9B8E0-87B8-D0AF-A2D1-09013A7BE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438E71-B180-3FF1-010D-7185D74856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2B24C-BF89-4191-9787-82FCF2C21143}" type="datetimeFigureOut">
              <a:rPr lang="en-GB" smtClean="0"/>
              <a:t>21/02/2023</a:t>
            </a:fld>
            <a:endParaRPr lang="en-GB"/>
          </a:p>
        </p:txBody>
      </p:sp>
      <p:sp>
        <p:nvSpPr>
          <p:cNvPr id="6" name="Footer Placeholder 5">
            <a:extLst>
              <a:ext uri="{FF2B5EF4-FFF2-40B4-BE49-F238E27FC236}">
                <a16:creationId xmlns:a16="http://schemas.microsoft.com/office/drawing/2014/main" id="{CC374364-AABB-AC63-4C73-41ACB62B1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7" name="Slide Number Placeholder 6">
            <a:extLst>
              <a:ext uri="{FF2B5EF4-FFF2-40B4-BE49-F238E27FC236}">
                <a16:creationId xmlns:a16="http://schemas.microsoft.com/office/drawing/2014/main" id="{904A91DC-A9E2-F2A7-C0C1-8F18FF7A0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4FBFC-8AF6-45ED-96C9-E5EAA7C1306E}" type="slidenum">
              <a:rPr lang="en-GB" smtClean="0"/>
              <a:t>‹#›</a:t>
            </a:fld>
            <a:endParaRPr lang="en-GB"/>
          </a:p>
        </p:txBody>
      </p:sp>
    </p:spTree>
    <p:extLst>
      <p:ext uri="{BB962C8B-B14F-4D97-AF65-F5344CB8AC3E}">
        <p14:creationId xmlns:p14="http://schemas.microsoft.com/office/powerpoint/2010/main" val="393552890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9.jp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gif"/></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9.gif"/></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tif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326F-0E10-4FC6-A5D3-1545A0C339E1}"/>
              </a:ext>
            </a:extLst>
          </p:cNvPr>
          <p:cNvSpPr>
            <a:spLocks noGrp="1"/>
          </p:cNvSpPr>
          <p:nvPr>
            <p:ph type="ctrTitle"/>
          </p:nvPr>
        </p:nvSpPr>
        <p:spPr/>
        <p:txBody>
          <a:bodyPr/>
          <a:lstStyle/>
          <a:p>
            <a:r>
              <a:rPr kumimoji="1" lang="en-US" altLang="ja-JP" dirty="0"/>
              <a:t>The Tall Thin Molecular Programmer</a:t>
            </a:r>
            <a:endParaRPr kumimoji="1" lang="ja-JP" altLang="en-US" dirty="0"/>
          </a:p>
        </p:txBody>
      </p:sp>
      <p:sp>
        <p:nvSpPr>
          <p:cNvPr id="3" name="Subtitle 2">
            <a:extLst>
              <a:ext uri="{FF2B5EF4-FFF2-40B4-BE49-F238E27FC236}">
                <a16:creationId xmlns:a16="http://schemas.microsoft.com/office/drawing/2014/main" id="{89F5D4DE-9601-495C-859F-E5D3B8EC188A}"/>
              </a:ext>
            </a:extLst>
          </p:cNvPr>
          <p:cNvSpPr>
            <a:spLocks noGrp="1"/>
          </p:cNvSpPr>
          <p:nvPr>
            <p:ph type="subTitle" idx="1"/>
          </p:nvPr>
        </p:nvSpPr>
        <p:spPr/>
        <p:txBody>
          <a:bodyPr/>
          <a:lstStyle/>
          <a:p>
            <a:r>
              <a:rPr kumimoji="1" lang="en-US" altLang="ja-JP" dirty="0"/>
              <a:t>Erik Winfree</a:t>
            </a:r>
          </a:p>
        </p:txBody>
      </p:sp>
      <p:sp>
        <p:nvSpPr>
          <p:cNvPr id="4" name="Text Placeholder 3">
            <a:extLst>
              <a:ext uri="{FF2B5EF4-FFF2-40B4-BE49-F238E27FC236}">
                <a16:creationId xmlns:a16="http://schemas.microsoft.com/office/drawing/2014/main" id="{77EA2D31-D913-4664-9C5A-79ADF1FBB493}"/>
              </a:ext>
            </a:extLst>
          </p:cNvPr>
          <p:cNvSpPr>
            <a:spLocks noGrp="1"/>
          </p:cNvSpPr>
          <p:nvPr>
            <p:ph type="body" sz="quarter" idx="10"/>
          </p:nvPr>
        </p:nvSpPr>
        <p:spPr/>
        <p:txBody>
          <a:bodyPr/>
          <a:lstStyle/>
          <a:p>
            <a:r>
              <a:rPr kumimoji="1" lang="en-US" altLang="ja-JP" dirty="0"/>
              <a:t>Computer Science, Computation and Neural Systems, Bioengineering</a:t>
            </a:r>
          </a:p>
          <a:p>
            <a:r>
              <a:rPr kumimoji="1" lang="en-US" altLang="ja-JP" dirty="0"/>
              <a:t>California Institute of Technology</a:t>
            </a:r>
            <a:endParaRPr kumimoji="1" lang="ja-JP" altLang="en-US" dirty="0"/>
          </a:p>
        </p:txBody>
      </p:sp>
    </p:spTree>
    <p:extLst>
      <p:ext uri="{BB962C8B-B14F-4D97-AF65-F5344CB8AC3E}">
        <p14:creationId xmlns:p14="http://schemas.microsoft.com/office/powerpoint/2010/main" val="4199902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DNA as an Engineering Material: Mechanical</a:t>
            </a:r>
            <a:endParaRPr kumimoji="1" lang="ja-JP" altLang="en-US" dirty="0"/>
          </a:p>
        </p:txBody>
      </p:sp>
      <p:pic>
        <p:nvPicPr>
          <p:cNvPr id="4" name="Picture 3">
            <a:extLst>
              <a:ext uri="{FF2B5EF4-FFF2-40B4-BE49-F238E27FC236}">
                <a16:creationId xmlns:a16="http://schemas.microsoft.com/office/drawing/2014/main" id="{403A3686-A663-4A42-A6D5-32172A9A043E}"/>
              </a:ext>
            </a:extLst>
          </p:cNvPr>
          <p:cNvPicPr>
            <a:picLocks noChangeAspect="1"/>
          </p:cNvPicPr>
          <p:nvPr/>
        </p:nvPicPr>
        <p:blipFill rotWithShape="1">
          <a:blip r:embed="rId3">
            <a:extLst>
              <a:ext uri="{28A0092B-C50C-407E-A947-70E740481C1C}">
                <a14:useLocalDpi xmlns:a14="http://schemas.microsoft.com/office/drawing/2010/main" val="0"/>
              </a:ext>
            </a:extLst>
          </a:blip>
          <a:srcRect t="45285"/>
          <a:stretch/>
        </p:blipFill>
        <p:spPr>
          <a:xfrm>
            <a:off x="5181600" y="1066800"/>
            <a:ext cx="5410200" cy="5022469"/>
          </a:xfrm>
          <a:prstGeom prst="rect">
            <a:avLst/>
          </a:prstGeom>
        </p:spPr>
      </p:pic>
      <p:pic>
        <p:nvPicPr>
          <p:cNvPr id="7" name="Picture 6">
            <a:extLst>
              <a:ext uri="{FF2B5EF4-FFF2-40B4-BE49-F238E27FC236}">
                <a16:creationId xmlns:a16="http://schemas.microsoft.com/office/drawing/2014/main" id="{6E5211E6-4DEB-2F45-85A3-7FED39A7C2BF}"/>
              </a:ext>
            </a:extLst>
          </p:cNvPr>
          <p:cNvPicPr>
            <a:picLocks noChangeAspect="1"/>
          </p:cNvPicPr>
          <p:nvPr/>
        </p:nvPicPr>
        <p:blipFill rotWithShape="1">
          <a:blip r:embed="rId4">
            <a:extLst>
              <a:ext uri="{28A0092B-C50C-407E-A947-70E740481C1C}">
                <a14:useLocalDpi xmlns:a14="http://schemas.microsoft.com/office/drawing/2010/main" val="0"/>
              </a:ext>
            </a:extLst>
          </a:blip>
          <a:srcRect l="13344" t="12961" r="11415" b="5806"/>
          <a:stretch/>
        </p:blipFill>
        <p:spPr>
          <a:xfrm>
            <a:off x="381002" y="1219200"/>
            <a:ext cx="1447798" cy="1774171"/>
          </a:xfrm>
          <a:prstGeom prst="rect">
            <a:avLst/>
          </a:prstGeom>
        </p:spPr>
      </p:pic>
      <p:pic>
        <p:nvPicPr>
          <p:cNvPr id="9" name="Picture 8">
            <a:extLst>
              <a:ext uri="{FF2B5EF4-FFF2-40B4-BE49-F238E27FC236}">
                <a16:creationId xmlns:a16="http://schemas.microsoft.com/office/drawing/2014/main" id="{F1BDDE3A-1BF4-E94F-8D49-16CA06A9E942}"/>
              </a:ext>
            </a:extLst>
          </p:cNvPr>
          <p:cNvPicPr>
            <a:picLocks noChangeAspect="1"/>
          </p:cNvPicPr>
          <p:nvPr/>
        </p:nvPicPr>
        <p:blipFill rotWithShape="1">
          <a:blip r:embed="rId5">
            <a:extLst>
              <a:ext uri="{28A0092B-C50C-407E-A947-70E740481C1C}">
                <a14:useLocalDpi xmlns:a14="http://schemas.microsoft.com/office/drawing/2010/main" val="0"/>
              </a:ext>
            </a:extLst>
          </a:blip>
          <a:srcRect l="8539" r="10337" b="9748"/>
          <a:stretch/>
        </p:blipFill>
        <p:spPr>
          <a:xfrm>
            <a:off x="2057399" y="1219200"/>
            <a:ext cx="1594727" cy="1774171"/>
          </a:xfrm>
          <a:prstGeom prst="rect">
            <a:avLst/>
          </a:prstGeom>
        </p:spPr>
      </p:pic>
      <p:sp>
        <p:nvSpPr>
          <p:cNvPr id="11" name="TextBox 10">
            <a:extLst>
              <a:ext uri="{FF2B5EF4-FFF2-40B4-BE49-F238E27FC236}">
                <a16:creationId xmlns:a16="http://schemas.microsoft.com/office/drawing/2014/main" id="{0C5260AE-54C2-3646-AED7-ED601E921FBC}"/>
              </a:ext>
            </a:extLst>
          </p:cNvPr>
          <p:cNvSpPr txBox="1"/>
          <p:nvPr/>
        </p:nvSpPr>
        <p:spPr>
          <a:xfrm>
            <a:off x="216543" y="2993371"/>
            <a:ext cx="1612257" cy="830997"/>
          </a:xfrm>
          <a:prstGeom prst="rect">
            <a:avLst/>
          </a:prstGeom>
          <a:noFill/>
        </p:spPr>
        <p:txBody>
          <a:bodyPr wrap="square" rtlCol="0">
            <a:spAutoFit/>
          </a:bodyPr>
          <a:lstStyle/>
          <a:p>
            <a:pPr algn="ctr"/>
            <a:r>
              <a:rPr lang="en-US" sz="2400" b="1" dirty="0"/>
              <a:t>Bernard </a:t>
            </a:r>
            <a:r>
              <a:rPr lang="en-US" sz="2400" b="1" dirty="0" err="1"/>
              <a:t>Yurke</a:t>
            </a:r>
            <a:endParaRPr lang="en-US" sz="2400" b="1" dirty="0"/>
          </a:p>
        </p:txBody>
      </p:sp>
      <p:sp>
        <p:nvSpPr>
          <p:cNvPr id="12" name="TextBox 11">
            <a:extLst>
              <a:ext uri="{FF2B5EF4-FFF2-40B4-BE49-F238E27FC236}">
                <a16:creationId xmlns:a16="http://schemas.microsoft.com/office/drawing/2014/main" id="{274C30F9-8E02-5C45-B58D-8C18BB9C2C0E}"/>
              </a:ext>
            </a:extLst>
          </p:cNvPr>
          <p:cNvSpPr txBox="1"/>
          <p:nvPr/>
        </p:nvSpPr>
        <p:spPr>
          <a:xfrm>
            <a:off x="1905000" y="2993371"/>
            <a:ext cx="1770131" cy="830997"/>
          </a:xfrm>
          <a:prstGeom prst="rect">
            <a:avLst/>
          </a:prstGeom>
          <a:noFill/>
        </p:spPr>
        <p:txBody>
          <a:bodyPr wrap="square" rtlCol="0">
            <a:spAutoFit/>
          </a:bodyPr>
          <a:lstStyle/>
          <a:p>
            <a:pPr algn="ctr"/>
            <a:r>
              <a:rPr lang="en-US" sz="2400" b="1" dirty="0"/>
              <a:t>Andrew </a:t>
            </a:r>
            <a:r>
              <a:rPr lang="en-US" sz="2400" b="1" dirty="0" err="1"/>
              <a:t>Turberfield</a:t>
            </a:r>
            <a:endParaRPr lang="en-US" sz="2400" b="1" dirty="0"/>
          </a:p>
        </p:txBody>
      </p:sp>
      <p:pic>
        <p:nvPicPr>
          <p:cNvPr id="13" name="Picture 12">
            <a:extLst>
              <a:ext uri="{FF2B5EF4-FFF2-40B4-BE49-F238E27FC236}">
                <a16:creationId xmlns:a16="http://schemas.microsoft.com/office/drawing/2014/main" id="{B7DB8D17-7BF6-0041-8A7D-7921F0071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50" y="3945384"/>
            <a:ext cx="2837550" cy="1922016"/>
          </a:xfrm>
          <a:prstGeom prst="rect">
            <a:avLst/>
          </a:prstGeom>
        </p:spPr>
      </p:pic>
      <p:sp>
        <p:nvSpPr>
          <p:cNvPr id="15" name="Rectangle 8">
            <a:extLst>
              <a:ext uri="{FF2B5EF4-FFF2-40B4-BE49-F238E27FC236}">
                <a16:creationId xmlns:a16="http://schemas.microsoft.com/office/drawing/2014/main" id="{7B763028-297C-C74D-A7D7-862EA07AA577}"/>
              </a:ext>
            </a:extLst>
          </p:cNvPr>
          <p:cNvSpPr>
            <a:spLocks noChangeArrowheads="1"/>
          </p:cNvSpPr>
          <p:nvPr/>
        </p:nvSpPr>
        <p:spPr bwMode="auto">
          <a:xfrm>
            <a:off x="9648495" y="4572000"/>
            <a:ext cx="2133600" cy="587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1400" dirty="0" err="1">
                <a:solidFill>
                  <a:srgbClr val="0000FF"/>
                </a:solidFill>
              </a:rPr>
              <a:t>Turberfield</a:t>
            </a:r>
            <a:r>
              <a:rPr lang="en-US" sz="1400" dirty="0">
                <a:solidFill>
                  <a:srgbClr val="0000FF"/>
                </a:solidFill>
              </a:rPr>
              <a:t>, </a:t>
            </a:r>
            <a:r>
              <a:rPr lang="en-US" sz="1400" dirty="0" err="1">
                <a:solidFill>
                  <a:srgbClr val="0000FF"/>
                </a:solidFill>
              </a:rPr>
              <a:t>Yurke</a:t>
            </a:r>
            <a:r>
              <a:rPr lang="en-US" sz="1400" dirty="0">
                <a:solidFill>
                  <a:srgbClr val="0000FF"/>
                </a:solidFill>
              </a:rPr>
              <a:t>, et al, </a:t>
            </a:r>
          </a:p>
          <a:p>
            <a:pPr marL="342900" indent="-342900" algn="ctr">
              <a:spcBef>
                <a:spcPct val="20000"/>
              </a:spcBef>
            </a:pPr>
            <a:r>
              <a:rPr lang="en-US" sz="1400" dirty="0">
                <a:solidFill>
                  <a:srgbClr val="0000FF"/>
                </a:solidFill>
              </a:rPr>
              <a:t>Nature, 2000</a:t>
            </a:r>
          </a:p>
        </p:txBody>
      </p:sp>
      <p:sp>
        <p:nvSpPr>
          <p:cNvPr id="16" name="TextBox 15">
            <a:extLst>
              <a:ext uri="{FF2B5EF4-FFF2-40B4-BE49-F238E27FC236}">
                <a16:creationId xmlns:a16="http://schemas.microsoft.com/office/drawing/2014/main" id="{5C2EB7D1-C007-C545-8800-6977021B0C82}"/>
              </a:ext>
            </a:extLst>
          </p:cNvPr>
          <p:cNvSpPr txBox="1"/>
          <p:nvPr/>
        </p:nvSpPr>
        <p:spPr>
          <a:xfrm>
            <a:off x="0" y="5867400"/>
            <a:ext cx="12192000" cy="461665"/>
          </a:xfrm>
          <a:prstGeom prst="rect">
            <a:avLst/>
          </a:prstGeom>
          <a:noFill/>
        </p:spPr>
        <p:txBody>
          <a:bodyPr wrap="square" rtlCol="0">
            <a:spAutoFit/>
          </a:bodyPr>
          <a:lstStyle/>
          <a:p>
            <a:pPr algn="ctr"/>
            <a:r>
              <a:rPr lang="en-US" sz="2400" b="1" dirty="0"/>
              <a:t>toehold-mediated strand displacement controls mechanical motion</a:t>
            </a:r>
          </a:p>
        </p:txBody>
      </p:sp>
    </p:spTree>
    <p:extLst>
      <p:ext uri="{BB962C8B-B14F-4D97-AF65-F5344CB8AC3E}">
        <p14:creationId xmlns:p14="http://schemas.microsoft.com/office/powerpoint/2010/main" val="2699722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810998" cy="701675"/>
          </a:xfrm>
        </p:spPr>
        <p:txBody>
          <a:bodyPr>
            <a:normAutofit fontScale="90000"/>
          </a:bodyPr>
          <a:lstStyle/>
          <a:p>
            <a:r>
              <a:rPr kumimoji="1" lang="en-US" altLang="ja-JP" dirty="0"/>
              <a:t>DNA as an Engineering Material: Computational</a:t>
            </a:r>
            <a:endParaRPr kumimoji="1" lang="ja-JP" altLang="en-US" dirty="0"/>
          </a:p>
        </p:txBody>
      </p:sp>
      <p:sp>
        <p:nvSpPr>
          <p:cNvPr id="109" name="TextBox 108">
            <a:extLst>
              <a:ext uri="{FF2B5EF4-FFF2-40B4-BE49-F238E27FC236}">
                <a16:creationId xmlns:a16="http://schemas.microsoft.com/office/drawing/2014/main" id="{F9DC17E6-FB96-3749-A57B-4FFA114D0B53}"/>
              </a:ext>
            </a:extLst>
          </p:cNvPr>
          <p:cNvSpPr txBox="1"/>
          <p:nvPr/>
        </p:nvSpPr>
        <p:spPr>
          <a:xfrm>
            <a:off x="0" y="5862935"/>
            <a:ext cx="12192000" cy="461665"/>
          </a:xfrm>
          <a:prstGeom prst="rect">
            <a:avLst/>
          </a:prstGeom>
          <a:noFill/>
        </p:spPr>
        <p:txBody>
          <a:bodyPr wrap="square" rtlCol="0">
            <a:spAutoFit/>
          </a:bodyPr>
          <a:lstStyle/>
          <a:p>
            <a:pPr algn="ctr"/>
            <a:r>
              <a:rPr lang="en-US" sz="2400" b="1" dirty="0"/>
              <a:t>toehold-mediated strand displacement cascades for input/output logic </a:t>
            </a:r>
          </a:p>
        </p:txBody>
      </p:sp>
      <p:pic>
        <p:nvPicPr>
          <p:cNvPr id="4" name="Picture 3">
            <a:extLst>
              <a:ext uri="{FF2B5EF4-FFF2-40B4-BE49-F238E27FC236}">
                <a16:creationId xmlns:a16="http://schemas.microsoft.com/office/drawing/2014/main" id="{ED2EBD12-2E8D-664F-B35E-B9BE437EC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548459"/>
            <a:ext cx="3124200" cy="1728724"/>
          </a:xfrm>
          <a:prstGeom prst="rect">
            <a:avLst/>
          </a:prstGeom>
        </p:spPr>
      </p:pic>
      <p:sp>
        <p:nvSpPr>
          <p:cNvPr id="7" name="Rectangle 8">
            <a:extLst>
              <a:ext uri="{FF2B5EF4-FFF2-40B4-BE49-F238E27FC236}">
                <a16:creationId xmlns:a16="http://schemas.microsoft.com/office/drawing/2014/main" id="{28B93BD7-80D7-A846-A3EC-DDF99519B4DB}"/>
              </a:ext>
            </a:extLst>
          </p:cNvPr>
          <p:cNvSpPr>
            <a:spLocks noChangeArrowheads="1"/>
          </p:cNvSpPr>
          <p:nvPr/>
        </p:nvSpPr>
        <p:spPr bwMode="auto">
          <a:xfrm>
            <a:off x="604347" y="5356124"/>
            <a:ext cx="2248942" cy="587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a:spcBef>
                <a:spcPct val="20000"/>
              </a:spcBef>
            </a:pPr>
            <a:r>
              <a:rPr lang="en-US" sz="1400" dirty="0">
                <a:solidFill>
                  <a:srgbClr val="0000FF"/>
                </a:solidFill>
              </a:rPr>
              <a:t>Richard </a:t>
            </a:r>
            <a:r>
              <a:rPr lang="en-US" sz="1400" dirty="0" err="1">
                <a:solidFill>
                  <a:srgbClr val="0000FF"/>
                </a:solidFill>
              </a:rPr>
              <a:t>Ridel’s</a:t>
            </a:r>
            <a:r>
              <a:rPr lang="en-US" sz="1400" dirty="0">
                <a:solidFill>
                  <a:srgbClr val="0000FF"/>
                </a:solidFill>
              </a:rPr>
              <a:t> wooden Turing machine, 2015</a:t>
            </a:r>
          </a:p>
        </p:txBody>
      </p:sp>
      <p:pic>
        <p:nvPicPr>
          <p:cNvPr id="8" name="Picture 7">
            <a:extLst>
              <a:ext uri="{FF2B5EF4-FFF2-40B4-BE49-F238E27FC236}">
                <a16:creationId xmlns:a16="http://schemas.microsoft.com/office/drawing/2014/main" id="{E1465F3D-9F70-2541-ABE6-F78519B4F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132603"/>
            <a:ext cx="1143000" cy="1334891"/>
          </a:xfrm>
          <a:prstGeom prst="rect">
            <a:avLst/>
          </a:prstGeom>
        </p:spPr>
      </p:pic>
      <p:pic>
        <p:nvPicPr>
          <p:cNvPr id="10" name="Picture 9">
            <a:extLst>
              <a:ext uri="{FF2B5EF4-FFF2-40B4-BE49-F238E27FC236}">
                <a16:creationId xmlns:a16="http://schemas.microsoft.com/office/drawing/2014/main" id="{0E3B617C-D0BC-0541-805D-349AC50627B5}"/>
              </a:ext>
            </a:extLst>
          </p:cNvPr>
          <p:cNvPicPr>
            <a:picLocks noChangeAspect="1"/>
          </p:cNvPicPr>
          <p:nvPr/>
        </p:nvPicPr>
        <p:blipFill rotWithShape="1">
          <a:blip r:embed="rId5">
            <a:extLst>
              <a:ext uri="{28A0092B-C50C-407E-A947-70E740481C1C}">
                <a14:useLocalDpi xmlns:a14="http://schemas.microsoft.com/office/drawing/2010/main" val="0"/>
              </a:ext>
            </a:extLst>
          </a:blip>
          <a:srcRect l="3271" r="14486" b="15080"/>
          <a:stretch/>
        </p:blipFill>
        <p:spPr>
          <a:xfrm>
            <a:off x="1888265" y="1145741"/>
            <a:ext cx="1083535" cy="1334891"/>
          </a:xfrm>
          <a:prstGeom prst="rect">
            <a:avLst/>
          </a:prstGeom>
        </p:spPr>
      </p:pic>
      <p:pic>
        <p:nvPicPr>
          <p:cNvPr id="12" name="Picture 11">
            <a:extLst>
              <a:ext uri="{FF2B5EF4-FFF2-40B4-BE49-F238E27FC236}">
                <a16:creationId xmlns:a16="http://schemas.microsoft.com/office/drawing/2014/main" id="{73A92F77-376A-E746-AC89-066DCAB3B409}"/>
              </a:ext>
            </a:extLst>
          </p:cNvPr>
          <p:cNvPicPr>
            <a:picLocks noChangeAspect="1"/>
          </p:cNvPicPr>
          <p:nvPr/>
        </p:nvPicPr>
        <p:blipFill rotWithShape="1">
          <a:blip r:embed="rId6">
            <a:extLst>
              <a:ext uri="{28A0092B-C50C-407E-A947-70E740481C1C}">
                <a14:useLocalDpi xmlns:a14="http://schemas.microsoft.com/office/drawing/2010/main" val="0"/>
              </a:ext>
            </a:extLst>
          </a:blip>
          <a:srcRect b="10748"/>
          <a:stretch/>
        </p:blipFill>
        <p:spPr>
          <a:xfrm>
            <a:off x="3124200" y="1126792"/>
            <a:ext cx="1193295" cy="1340702"/>
          </a:xfrm>
          <a:prstGeom prst="rect">
            <a:avLst/>
          </a:prstGeom>
        </p:spPr>
      </p:pic>
      <p:sp>
        <p:nvSpPr>
          <p:cNvPr id="14" name="TextBox 13">
            <a:extLst>
              <a:ext uri="{FF2B5EF4-FFF2-40B4-BE49-F238E27FC236}">
                <a16:creationId xmlns:a16="http://schemas.microsoft.com/office/drawing/2014/main" id="{16268FC2-A30E-E444-AA48-457EE05F6699}"/>
              </a:ext>
            </a:extLst>
          </p:cNvPr>
          <p:cNvSpPr txBox="1"/>
          <p:nvPr/>
        </p:nvSpPr>
        <p:spPr>
          <a:xfrm>
            <a:off x="-2628" y="2442695"/>
            <a:ext cx="1917057" cy="830997"/>
          </a:xfrm>
          <a:prstGeom prst="rect">
            <a:avLst/>
          </a:prstGeom>
          <a:noFill/>
        </p:spPr>
        <p:txBody>
          <a:bodyPr wrap="square" rtlCol="0">
            <a:spAutoFit/>
          </a:bodyPr>
          <a:lstStyle/>
          <a:p>
            <a:pPr algn="ctr"/>
            <a:r>
              <a:rPr lang="en-US" sz="2400" b="1" dirty="0"/>
              <a:t>David </a:t>
            </a:r>
            <a:r>
              <a:rPr lang="en-US" sz="2400" b="1" dirty="0" err="1"/>
              <a:t>Soloveichik</a:t>
            </a:r>
            <a:endParaRPr lang="en-US" sz="2400" b="1" dirty="0"/>
          </a:p>
        </p:txBody>
      </p:sp>
      <p:sp>
        <p:nvSpPr>
          <p:cNvPr id="15" name="TextBox 14">
            <a:extLst>
              <a:ext uri="{FF2B5EF4-FFF2-40B4-BE49-F238E27FC236}">
                <a16:creationId xmlns:a16="http://schemas.microsoft.com/office/drawing/2014/main" id="{20ADCA91-5B10-7348-8DA0-60B07BACF82E}"/>
              </a:ext>
            </a:extLst>
          </p:cNvPr>
          <p:cNvSpPr txBox="1"/>
          <p:nvPr/>
        </p:nvSpPr>
        <p:spPr>
          <a:xfrm>
            <a:off x="1875367" y="2437135"/>
            <a:ext cx="1096434" cy="830997"/>
          </a:xfrm>
          <a:prstGeom prst="rect">
            <a:avLst/>
          </a:prstGeom>
          <a:noFill/>
        </p:spPr>
        <p:txBody>
          <a:bodyPr wrap="square" rtlCol="0">
            <a:spAutoFit/>
          </a:bodyPr>
          <a:lstStyle/>
          <a:p>
            <a:pPr algn="ctr"/>
            <a:r>
              <a:rPr lang="en-US" sz="2400" b="1" dirty="0"/>
              <a:t>Georg Seelig</a:t>
            </a:r>
          </a:p>
        </p:txBody>
      </p:sp>
      <p:sp>
        <p:nvSpPr>
          <p:cNvPr id="16" name="TextBox 15">
            <a:extLst>
              <a:ext uri="{FF2B5EF4-FFF2-40B4-BE49-F238E27FC236}">
                <a16:creationId xmlns:a16="http://schemas.microsoft.com/office/drawing/2014/main" id="{C1AC907C-4187-7047-A587-7AE3F12DEBD7}"/>
              </a:ext>
            </a:extLst>
          </p:cNvPr>
          <p:cNvSpPr txBox="1"/>
          <p:nvPr/>
        </p:nvSpPr>
        <p:spPr>
          <a:xfrm>
            <a:off x="3173395" y="2437134"/>
            <a:ext cx="1096434" cy="830997"/>
          </a:xfrm>
          <a:prstGeom prst="rect">
            <a:avLst/>
          </a:prstGeom>
          <a:noFill/>
        </p:spPr>
        <p:txBody>
          <a:bodyPr wrap="square" rtlCol="0">
            <a:spAutoFit/>
          </a:bodyPr>
          <a:lstStyle/>
          <a:p>
            <a:pPr algn="ctr"/>
            <a:r>
              <a:rPr lang="en-US" sz="2400" b="1" dirty="0"/>
              <a:t>David Zhang</a:t>
            </a:r>
          </a:p>
        </p:txBody>
      </p:sp>
      <p:pic>
        <p:nvPicPr>
          <p:cNvPr id="18" name="Picture 17">
            <a:extLst>
              <a:ext uri="{FF2B5EF4-FFF2-40B4-BE49-F238E27FC236}">
                <a16:creationId xmlns:a16="http://schemas.microsoft.com/office/drawing/2014/main" id="{03956478-0047-DB43-A121-90F4E4F50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4068" y="1066800"/>
            <a:ext cx="6929331" cy="2632541"/>
          </a:xfrm>
          <a:prstGeom prst="rect">
            <a:avLst/>
          </a:prstGeom>
        </p:spPr>
      </p:pic>
      <p:sp>
        <p:nvSpPr>
          <p:cNvPr id="20" name="Rectangle 19">
            <a:extLst>
              <a:ext uri="{FF2B5EF4-FFF2-40B4-BE49-F238E27FC236}">
                <a16:creationId xmlns:a16="http://schemas.microsoft.com/office/drawing/2014/main" id="{D73CE34B-7AFD-E74D-9521-8343FFF19485}"/>
              </a:ext>
            </a:extLst>
          </p:cNvPr>
          <p:cNvSpPr/>
          <p:nvPr/>
        </p:nvSpPr>
        <p:spPr>
          <a:xfrm>
            <a:off x="4850699" y="1238680"/>
            <a:ext cx="462069" cy="444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52CBD0F-3530-0640-878A-DDF919DA27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4768" y="3598779"/>
            <a:ext cx="4015432" cy="2168150"/>
          </a:xfrm>
          <a:prstGeom prst="rect">
            <a:avLst/>
          </a:prstGeom>
        </p:spPr>
      </p:pic>
      <p:sp>
        <p:nvSpPr>
          <p:cNvPr id="17" name="Rectangle 8">
            <a:extLst>
              <a:ext uri="{FF2B5EF4-FFF2-40B4-BE49-F238E27FC236}">
                <a16:creationId xmlns:a16="http://schemas.microsoft.com/office/drawing/2014/main" id="{761D2AB8-D83D-1C49-A781-CC7D4BA78D7F}"/>
              </a:ext>
            </a:extLst>
          </p:cNvPr>
          <p:cNvSpPr>
            <a:spLocks noChangeArrowheads="1"/>
          </p:cNvSpPr>
          <p:nvPr/>
        </p:nvSpPr>
        <p:spPr bwMode="auto">
          <a:xfrm>
            <a:off x="8498733" y="5275459"/>
            <a:ext cx="3505200" cy="587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1400" dirty="0">
                <a:solidFill>
                  <a:srgbClr val="0000FF"/>
                </a:solidFill>
              </a:rPr>
              <a:t>Seelig, </a:t>
            </a:r>
            <a:r>
              <a:rPr lang="en-US" sz="1400" dirty="0" err="1">
                <a:solidFill>
                  <a:srgbClr val="0000FF"/>
                </a:solidFill>
              </a:rPr>
              <a:t>Soloveichik</a:t>
            </a:r>
            <a:r>
              <a:rPr lang="en-US" sz="1400" dirty="0">
                <a:solidFill>
                  <a:srgbClr val="0000FF"/>
                </a:solidFill>
              </a:rPr>
              <a:t>, Zhang, Winfree, 2006</a:t>
            </a:r>
          </a:p>
          <a:p>
            <a:pPr marL="342900" indent="-342900">
              <a:spcBef>
                <a:spcPct val="20000"/>
              </a:spcBef>
            </a:pPr>
            <a:r>
              <a:rPr lang="en-US" sz="1400" dirty="0">
                <a:solidFill>
                  <a:srgbClr val="0000FF"/>
                </a:solidFill>
              </a:rPr>
              <a:t>Zhang &amp; Seelig, 2011</a:t>
            </a:r>
          </a:p>
        </p:txBody>
      </p:sp>
    </p:spTree>
    <p:extLst>
      <p:ext uri="{BB962C8B-B14F-4D97-AF65-F5344CB8AC3E}">
        <p14:creationId xmlns:p14="http://schemas.microsoft.com/office/powerpoint/2010/main" val="3362076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Self-Assembly of DNA origami structures</a:t>
            </a:r>
            <a:endParaRPr kumimoji="1" lang="ja-JP" altLang="en-US" dirty="0"/>
          </a:p>
        </p:txBody>
      </p:sp>
      <p:sp>
        <p:nvSpPr>
          <p:cNvPr id="34" name="Rectangle 8">
            <a:extLst>
              <a:ext uri="{FF2B5EF4-FFF2-40B4-BE49-F238E27FC236}">
                <a16:creationId xmlns:a16="http://schemas.microsoft.com/office/drawing/2014/main" id="{6E73668E-F982-0B40-BEF3-F9BF43CADD35}"/>
              </a:ext>
            </a:extLst>
          </p:cNvPr>
          <p:cNvSpPr>
            <a:spLocks noChangeArrowheads="1"/>
          </p:cNvSpPr>
          <p:nvPr/>
        </p:nvSpPr>
        <p:spPr bwMode="auto">
          <a:xfrm>
            <a:off x="8763000" y="6096000"/>
            <a:ext cx="3276600" cy="34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1400" dirty="0" err="1">
                <a:solidFill>
                  <a:srgbClr val="0000FF"/>
                </a:solidFill>
              </a:rPr>
              <a:t>Wagenbauer</a:t>
            </a:r>
            <a:r>
              <a:rPr lang="en-US" sz="1400" dirty="0">
                <a:solidFill>
                  <a:srgbClr val="0000FF"/>
                </a:solidFill>
              </a:rPr>
              <a:t>, </a:t>
            </a:r>
            <a:r>
              <a:rPr lang="en-US" sz="1400" dirty="0" err="1">
                <a:solidFill>
                  <a:srgbClr val="0000FF"/>
                </a:solidFill>
              </a:rPr>
              <a:t>Sigl</a:t>
            </a:r>
            <a:r>
              <a:rPr lang="en-US" sz="1400" dirty="0">
                <a:solidFill>
                  <a:srgbClr val="0000FF"/>
                </a:solidFill>
              </a:rPr>
              <a:t>, Dietz, Nature, 2017</a:t>
            </a:r>
          </a:p>
        </p:txBody>
      </p:sp>
      <p:pic>
        <p:nvPicPr>
          <p:cNvPr id="5" name="Picture 4">
            <a:extLst>
              <a:ext uri="{FF2B5EF4-FFF2-40B4-BE49-F238E27FC236}">
                <a16:creationId xmlns:a16="http://schemas.microsoft.com/office/drawing/2014/main" id="{8A360AE6-60AB-3449-8716-B02FF7030786}"/>
              </a:ext>
            </a:extLst>
          </p:cNvPr>
          <p:cNvPicPr>
            <a:picLocks noChangeAspect="1"/>
          </p:cNvPicPr>
          <p:nvPr/>
        </p:nvPicPr>
        <p:blipFill rotWithShape="1">
          <a:blip r:embed="rId3">
            <a:extLst>
              <a:ext uri="{28A0092B-C50C-407E-A947-70E740481C1C}">
                <a14:useLocalDpi xmlns:a14="http://schemas.microsoft.com/office/drawing/2010/main" val="0"/>
              </a:ext>
            </a:extLst>
          </a:blip>
          <a:srcRect r="80235" b="57741"/>
          <a:stretch/>
        </p:blipFill>
        <p:spPr>
          <a:xfrm>
            <a:off x="2590800" y="1447800"/>
            <a:ext cx="1066800" cy="1282700"/>
          </a:xfrm>
          <a:prstGeom prst="rect">
            <a:avLst/>
          </a:prstGeom>
        </p:spPr>
      </p:pic>
      <p:sp>
        <p:nvSpPr>
          <p:cNvPr id="35" name="Rectangle 8">
            <a:extLst>
              <a:ext uri="{FF2B5EF4-FFF2-40B4-BE49-F238E27FC236}">
                <a16:creationId xmlns:a16="http://schemas.microsoft.com/office/drawing/2014/main" id="{625E8B3A-8656-784B-B605-E5A5727A766F}"/>
              </a:ext>
            </a:extLst>
          </p:cNvPr>
          <p:cNvSpPr>
            <a:spLocks noChangeArrowheads="1"/>
          </p:cNvSpPr>
          <p:nvPr/>
        </p:nvSpPr>
        <p:spPr bwMode="auto">
          <a:xfrm>
            <a:off x="8763000" y="3429000"/>
            <a:ext cx="3429000" cy="872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1400" dirty="0">
                <a:solidFill>
                  <a:srgbClr val="0000FF"/>
                </a:solidFill>
              </a:rPr>
              <a:t>Paul </a:t>
            </a:r>
            <a:r>
              <a:rPr lang="en-US" sz="1400" dirty="0" err="1">
                <a:solidFill>
                  <a:srgbClr val="0000FF"/>
                </a:solidFill>
              </a:rPr>
              <a:t>Rothemund</a:t>
            </a:r>
            <a:r>
              <a:rPr lang="en-US" sz="1400" dirty="0">
                <a:solidFill>
                  <a:srgbClr val="0000FF"/>
                </a:solidFill>
              </a:rPr>
              <a:t>, Nature, 2006</a:t>
            </a:r>
          </a:p>
          <a:p>
            <a:pPr marL="342900" indent="-342900" algn="ctr">
              <a:spcBef>
                <a:spcPct val="20000"/>
              </a:spcBef>
            </a:pPr>
            <a:r>
              <a:rPr lang="en-US" sz="1400" dirty="0">
                <a:solidFill>
                  <a:srgbClr val="0000FF"/>
                </a:solidFill>
              </a:rPr>
              <a:t>figs: Heck 2018; Bush 2020; </a:t>
            </a:r>
            <a:r>
              <a:rPr lang="en-US" sz="1400" dirty="0" err="1">
                <a:solidFill>
                  <a:srgbClr val="0000FF"/>
                </a:solidFill>
              </a:rPr>
              <a:t>Kielar</a:t>
            </a:r>
            <a:r>
              <a:rPr lang="en-US" sz="1400" dirty="0">
                <a:solidFill>
                  <a:srgbClr val="0000FF"/>
                </a:solidFill>
              </a:rPr>
              <a:t> 2020</a:t>
            </a:r>
          </a:p>
        </p:txBody>
      </p:sp>
      <p:pic>
        <p:nvPicPr>
          <p:cNvPr id="7" name="Picture 6">
            <a:extLst>
              <a:ext uri="{FF2B5EF4-FFF2-40B4-BE49-F238E27FC236}">
                <a16:creationId xmlns:a16="http://schemas.microsoft.com/office/drawing/2014/main" id="{01DC951E-171C-B046-985A-6715F1B602CB}"/>
              </a:ext>
            </a:extLst>
          </p:cNvPr>
          <p:cNvPicPr>
            <a:picLocks noChangeAspect="1"/>
          </p:cNvPicPr>
          <p:nvPr/>
        </p:nvPicPr>
        <p:blipFill rotWithShape="1">
          <a:blip r:embed="rId4">
            <a:extLst>
              <a:ext uri="{28A0092B-C50C-407E-A947-70E740481C1C}">
                <a14:useLocalDpi xmlns:a14="http://schemas.microsoft.com/office/drawing/2010/main" val="0"/>
              </a:ext>
            </a:extLst>
          </a:blip>
          <a:srcRect l="34414" t="12568" r="51474"/>
          <a:stretch/>
        </p:blipFill>
        <p:spPr>
          <a:xfrm>
            <a:off x="7239000" y="1447800"/>
            <a:ext cx="874910" cy="2403992"/>
          </a:xfrm>
          <a:prstGeom prst="rect">
            <a:avLst/>
          </a:prstGeom>
        </p:spPr>
      </p:pic>
      <p:pic>
        <p:nvPicPr>
          <p:cNvPr id="37" name="Picture 36">
            <a:extLst>
              <a:ext uri="{FF2B5EF4-FFF2-40B4-BE49-F238E27FC236}">
                <a16:creationId xmlns:a16="http://schemas.microsoft.com/office/drawing/2014/main" id="{7136C287-F281-414C-B184-6A4EEC2A0A8F}"/>
              </a:ext>
            </a:extLst>
          </p:cNvPr>
          <p:cNvPicPr>
            <a:picLocks noChangeAspect="1"/>
          </p:cNvPicPr>
          <p:nvPr/>
        </p:nvPicPr>
        <p:blipFill rotWithShape="1">
          <a:blip r:embed="rId4">
            <a:extLst>
              <a:ext uri="{28A0092B-C50C-407E-A947-70E740481C1C}">
                <a14:useLocalDpi xmlns:a14="http://schemas.microsoft.com/office/drawing/2010/main" val="0"/>
              </a:ext>
            </a:extLst>
          </a:blip>
          <a:srcRect t="12568" r="84275"/>
          <a:stretch/>
        </p:blipFill>
        <p:spPr>
          <a:xfrm>
            <a:off x="1597105" y="1447800"/>
            <a:ext cx="974924" cy="2403992"/>
          </a:xfrm>
          <a:prstGeom prst="rect">
            <a:avLst/>
          </a:prstGeom>
        </p:spPr>
      </p:pic>
      <p:pic>
        <p:nvPicPr>
          <p:cNvPr id="40" name="Picture 39">
            <a:extLst>
              <a:ext uri="{FF2B5EF4-FFF2-40B4-BE49-F238E27FC236}">
                <a16:creationId xmlns:a16="http://schemas.microsoft.com/office/drawing/2014/main" id="{7F8EB935-2B78-504B-A93A-562EFA6D7715}"/>
              </a:ext>
            </a:extLst>
          </p:cNvPr>
          <p:cNvPicPr>
            <a:picLocks noChangeAspect="1"/>
          </p:cNvPicPr>
          <p:nvPr/>
        </p:nvPicPr>
        <p:blipFill rotWithShape="1">
          <a:blip r:embed="rId3">
            <a:extLst>
              <a:ext uri="{28A0092B-C50C-407E-A947-70E740481C1C}">
                <a14:useLocalDpi xmlns:a14="http://schemas.microsoft.com/office/drawing/2010/main" val="0"/>
              </a:ext>
            </a:extLst>
          </a:blip>
          <a:srcRect l="52857" t="28974" r="30235" b="35880"/>
          <a:stretch/>
        </p:blipFill>
        <p:spPr>
          <a:xfrm>
            <a:off x="2667892" y="2668846"/>
            <a:ext cx="912616" cy="1066800"/>
          </a:xfrm>
          <a:prstGeom prst="rect">
            <a:avLst/>
          </a:prstGeom>
        </p:spPr>
      </p:pic>
      <p:pic>
        <p:nvPicPr>
          <p:cNvPr id="41" name="Picture 40">
            <a:extLst>
              <a:ext uri="{FF2B5EF4-FFF2-40B4-BE49-F238E27FC236}">
                <a16:creationId xmlns:a16="http://schemas.microsoft.com/office/drawing/2014/main" id="{BBF3B928-04A5-F644-9245-9F15CB35C762}"/>
              </a:ext>
            </a:extLst>
          </p:cNvPr>
          <p:cNvPicPr>
            <a:picLocks noChangeAspect="1"/>
          </p:cNvPicPr>
          <p:nvPr/>
        </p:nvPicPr>
        <p:blipFill rotWithShape="1">
          <a:blip r:embed="rId3">
            <a:extLst>
              <a:ext uri="{28A0092B-C50C-407E-A947-70E740481C1C}">
                <a14:useLocalDpi xmlns:a14="http://schemas.microsoft.com/office/drawing/2010/main" val="0"/>
              </a:ext>
            </a:extLst>
          </a:blip>
          <a:srcRect l="37344" r="43512" b="67321"/>
          <a:stretch/>
        </p:blipFill>
        <p:spPr>
          <a:xfrm>
            <a:off x="4353651" y="1237987"/>
            <a:ext cx="1033266" cy="991895"/>
          </a:xfrm>
          <a:prstGeom prst="rect">
            <a:avLst/>
          </a:prstGeom>
        </p:spPr>
      </p:pic>
      <p:pic>
        <p:nvPicPr>
          <p:cNvPr id="42" name="Picture 41">
            <a:extLst>
              <a:ext uri="{FF2B5EF4-FFF2-40B4-BE49-F238E27FC236}">
                <a16:creationId xmlns:a16="http://schemas.microsoft.com/office/drawing/2014/main" id="{6F5E5C86-83BF-F14D-9030-0C9772155DB6}"/>
              </a:ext>
            </a:extLst>
          </p:cNvPr>
          <p:cNvPicPr>
            <a:picLocks noChangeAspect="1"/>
          </p:cNvPicPr>
          <p:nvPr/>
        </p:nvPicPr>
        <p:blipFill rotWithShape="1">
          <a:blip r:embed="rId3">
            <a:extLst>
              <a:ext uri="{28A0092B-C50C-407E-A947-70E740481C1C}">
                <a14:useLocalDpi xmlns:a14="http://schemas.microsoft.com/office/drawing/2010/main" val="0"/>
              </a:ext>
            </a:extLst>
          </a:blip>
          <a:srcRect t="53345" r="39084"/>
          <a:stretch/>
        </p:blipFill>
        <p:spPr>
          <a:xfrm>
            <a:off x="3909932" y="2352639"/>
            <a:ext cx="3287909" cy="1416121"/>
          </a:xfrm>
          <a:prstGeom prst="rect">
            <a:avLst/>
          </a:prstGeom>
        </p:spPr>
      </p:pic>
      <p:sp>
        <p:nvSpPr>
          <p:cNvPr id="8" name="Oval 7">
            <a:extLst>
              <a:ext uri="{FF2B5EF4-FFF2-40B4-BE49-F238E27FC236}">
                <a16:creationId xmlns:a16="http://schemas.microsoft.com/office/drawing/2014/main" id="{DBC999F0-2B3E-F548-BA77-9E6B3BC7E9C9}"/>
              </a:ext>
            </a:extLst>
          </p:cNvPr>
          <p:cNvSpPr/>
          <p:nvPr/>
        </p:nvSpPr>
        <p:spPr>
          <a:xfrm>
            <a:off x="7371655" y="2731147"/>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5243436-5629-134D-8659-69EC3E838C4C}"/>
              </a:ext>
            </a:extLst>
          </p:cNvPr>
          <p:cNvSpPr/>
          <p:nvPr/>
        </p:nvSpPr>
        <p:spPr>
          <a:xfrm>
            <a:off x="7518295" y="3251848"/>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E71408F-E0CF-C649-87CA-4E577C286EBF}"/>
              </a:ext>
            </a:extLst>
          </p:cNvPr>
          <p:cNvSpPr/>
          <p:nvPr/>
        </p:nvSpPr>
        <p:spPr>
          <a:xfrm>
            <a:off x="7575445" y="3251848"/>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4C1D13F-3E76-3947-B7A2-79DDFAD4FC56}"/>
              </a:ext>
            </a:extLst>
          </p:cNvPr>
          <p:cNvSpPr/>
          <p:nvPr/>
        </p:nvSpPr>
        <p:spPr>
          <a:xfrm>
            <a:off x="7616629" y="2079625"/>
            <a:ext cx="304800" cy="329552"/>
          </a:xfrm>
          <a:prstGeom prst="ellipse">
            <a:avLst/>
          </a:prstGeom>
          <a:solidFill>
            <a:srgbClr val="EA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84B04AB-343D-044F-AEEF-F597678977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1785" y="1451508"/>
            <a:ext cx="1603433" cy="1574800"/>
          </a:xfrm>
          <a:prstGeom prst="rect">
            <a:avLst/>
          </a:prstGeom>
        </p:spPr>
      </p:pic>
      <p:sp>
        <p:nvSpPr>
          <p:cNvPr id="13" name="TextBox 12">
            <a:extLst>
              <a:ext uri="{FF2B5EF4-FFF2-40B4-BE49-F238E27FC236}">
                <a16:creationId xmlns:a16="http://schemas.microsoft.com/office/drawing/2014/main" id="{B92E01F1-E700-3F4E-9B8F-3AECB47409BC}"/>
              </a:ext>
            </a:extLst>
          </p:cNvPr>
          <p:cNvSpPr txBox="1"/>
          <p:nvPr/>
        </p:nvSpPr>
        <p:spPr>
          <a:xfrm>
            <a:off x="10281785" y="2992478"/>
            <a:ext cx="1569660" cy="406265"/>
          </a:xfrm>
          <a:prstGeom prst="rect">
            <a:avLst/>
          </a:prstGeom>
          <a:noFill/>
        </p:spPr>
        <p:txBody>
          <a:bodyPr wrap="none" rtlCol="0">
            <a:spAutoFit/>
          </a:bodyPr>
          <a:lstStyle/>
          <a:p>
            <a:r>
              <a:rPr lang="en-US" dirty="0"/>
              <a:t>AFM, 130 nm</a:t>
            </a:r>
          </a:p>
        </p:txBody>
      </p:sp>
      <p:cxnSp>
        <p:nvCxnSpPr>
          <p:cNvPr id="15" name="Straight Arrow Connector 14">
            <a:extLst>
              <a:ext uri="{FF2B5EF4-FFF2-40B4-BE49-F238E27FC236}">
                <a16:creationId xmlns:a16="http://schemas.microsoft.com/office/drawing/2014/main" id="{F64E2896-2D0B-A042-908A-2C58CF515DFB}"/>
              </a:ext>
            </a:extLst>
          </p:cNvPr>
          <p:cNvCxnSpPr/>
          <p:nvPr/>
        </p:nvCxnSpPr>
        <p:spPr>
          <a:xfrm>
            <a:off x="3733800" y="2409177"/>
            <a:ext cx="2362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2EF8666-C7B6-2941-9552-F3E948E034CB}"/>
              </a:ext>
            </a:extLst>
          </p:cNvPr>
          <p:cNvSpPr txBox="1"/>
          <p:nvPr/>
        </p:nvSpPr>
        <p:spPr>
          <a:xfrm>
            <a:off x="4416950" y="2361168"/>
            <a:ext cx="877163" cy="369332"/>
          </a:xfrm>
          <a:prstGeom prst="rect">
            <a:avLst/>
          </a:prstGeom>
          <a:noFill/>
        </p:spPr>
        <p:txBody>
          <a:bodyPr wrap="none" rtlCol="0">
            <a:spAutoFit/>
          </a:bodyPr>
          <a:lstStyle/>
          <a:p>
            <a:r>
              <a:rPr lang="en-US" dirty="0"/>
              <a:t>anneal</a:t>
            </a:r>
          </a:p>
        </p:txBody>
      </p:sp>
      <p:sp>
        <p:nvSpPr>
          <p:cNvPr id="47" name="TextBox 46">
            <a:extLst>
              <a:ext uri="{FF2B5EF4-FFF2-40B4-BE49-F238E27FC236}">
                <a16:creationId xmlns:a16="http://schemas.microsoft.com/office/drawing/2014/main" id="{A230D4D3-0DCA-1548-895D-FE65B9479E65}"/>
              </a:ext>
            </a:extLst>
          </p:cNvPr>
          <p:cNvSpPr txBox="1"/>
          <p:nvPr/>
        </p:nvSpPr>
        <p:spPr>
          <a:xfrm>
            <a:off x="3733800" y="2079625"/>
            <a:ext cx="505267" cy="369332"/>
          </a:xfrm>
          <a:prstGeom prst="rect">
            <a:avLst/>
          </a:prstGeom>
          <a:noFill/>
        </p:spPr>
        <p:txBody>
          <a:bodyPr wrap="none" rtlCol="0">
            <a:spAutoFit/>
          </a:bodyPr>
          <a:lstStyle/>
          <a:p>
            <a:r>
              <a:rPr lang="en-US" dirty="0"/>
              <a:t>hot</a:t>
            </a:r>
          </a:p>
        </p:txBody>
      </p:sp>
      <p:sp>
        <p:nvSpPr>
          <p:cNvPr id="48" name="TextBox 47">
            <a:extLst>
              <a:ext uri="{FF2B5EF4-FFF2-40B4-BE49-F238E27FC236}">
                <a16:creationId xmlns:a16="http://schemas.microsoft.com/office/drawing/2014/main" id="{5601A1B9-32F1-6E4C-8B74-27BEBE050A84}"/>
              </a:ext>
            </a:extLst>
          </p:cNvPr>
          <p:cNvSpPr txBox="1"/>
          <p:nvPr/>
        </p:nvSpPr>
        <p:spPr>
          <a:xfrm>
            <a:off x="5391864" y="2079625"/>
            <a:ext cx="607859" cy="369332"/>
          </a:xfrm>
          <a:prstGeom prst="rect">
            <a:avLst/>
          </a:prstGeom>
          <a:noFill/>
        </p:spPr>
        <p:txBody>
          <a:bodyPr wrap="none" rtlCol="0">
            <a:spAutoFit/>
          </a:bodyPr>
          <a:lstStyle/>
          <a:p>
            <a:r>
              <a:rPr lang="en-US" dirty="0"/>
              <a:t>cold</a:t>
            </a:r>
          </a:p>
        </p:txBody>
      </p:sp>
      <p:sp>
        <p:nvSpPr>
          <p:cNvPr id="16" name="Rectangle 15">
            <a:extLst>
              <a:ext uri="{FF2B5EF4-FFF2-40B4-BE49-F238E27FC236}">
                <a16:creationId xmlns:a16="http://schemas.microsoft.com/office/drawing/2014/main" id="{36C42609-BD61-1646-98B9-8F0DC3A14214}"/>
              </a:ext>
            </a:extLst>
          </p:cNvPr>
          <p:cNvSpPr/>
          <p:nvPr/>
        </p:nvSpPr>
        <p:spPr>
          <a:xfrm>
            <a:off x="6734168" y="2296556"/>
            <a:ext cx="480083" cy="43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8D58C9BA-2B40-AE41-ADCF-367B2780B303}"/>
              </a:ext>
            </a:extLst>
          </p:cNvPr>
          <p:cNvSpPr>
            <a:spLocks noChangeAspect="1"/>
          </p:cNvSpPr>
          <p:nvPr/>
        </p:nvSpPr>
        <p:spPr>
          <a:xfrm>
            <a:off x="7572749" y="3251848"/>
            <a:ext cx="304800" cy="264160"/>
          </a:xfrm>
          <a:prstGeom prst="triangle">
            <a:avLst/>
          </a:prstGeom>
          <a:noFill/>
          <a:ln w="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a:extLst>
              <a:ext uri="{FF2B5EF4-FFF2-40B4-BE49-F238E27FC236}">
                <a16:creationId xmlns:a16="http://schemas.microsoft.com/office/drawing/2014/main" id="{865A4D01-0EA5-004B-A68F-4DDF9EC66EE6}"/>
              </a:ext>
            </a:extLst>
          </p:cNvPr>
          <p:cNvSpPr>
            <a:spLocks noChangeAspect="1"/>
          </p:cNvSpPr>
          <p:nvPr/>
        </p:nvSpPr>
        <p:spPr>
          <a:xfrm rot="1947627">
            <a:off x="7413730" y="2683958"/>
            <a:ext cx="304800" cy="264160"/>
          </a:xfrm>
          <a:prstGeom prst="triangle">
            <a:avLst/>
          </a:prstGeom>
          <a:noFill/>
          <a:ln w="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iangle 50">
            <a:extLst>
              <a:ext uri="{FF2B5EF4-FFF2-40B4-BE49-F238E27FC236}">
                <a16:creationId xmlns:a16="http://schemas.microsoft.com/office/drawing/2014/main" id="{F6F23619-56D3-0E4E-ABBA-B36E6E955003}"/>
              </a:ext>
            </a:extLst>
          </p:cNvPr>
          <p:cNvSpPr>
            <a:spLocks noChangeAspect="1"/>
          </p:cNvSpPr>
          <p:nvPr/>
        </p:nvSpPr>
        <p:spPr>
          <a:xfrm rot="21002818">
            <a:off x="7636174" y="2132211"/>
            <a:ext cx="304800" cy="264160"/>
          </a:xfrm>
          <a:prstGeom prst="triangle">
            <a:avLst/>
          </a:prstGeom>
          <a:noFill/>
          <a:ln w="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7D8FDE4-2B33-F944-9A9B-3BE9976F2D1D}"/>
              </a:ext>
            </a:extLst>
          </p:cNvPr>
          <p:cNvSpPr txBox="1"/>
          <p:nvPr/>
        </p:nvSpPr>
        <p:spPr>
          <a:xfrm>
            <a:off x="310344" y="961932"/>
            <a:ext cx="2800767" cy="461665"/>
          </a:xfrm>
          <a:prstGeom prst="rect">
            <a:avLst/>
          </a:prstGeom>
          <a:noFill/>
        </p:spPr>
        <p:txBody>
          <a:bodyPr wrap="none" rtlCol="0">
            <a:spAutoFit/>
          </a:bodyPr>
          <a:lstStyle/>
          <a:p>
            <a:r>
              <a:rPr lang="en-US" sz="2400" b="1" dirty="0">
                <a:solidFill>
                  <a:schemeClr val="accent2"/>
                </a:solidFill>
              </a:rPr>
              <a:t>one-pot assembly</a:t>
            </a:r>
          </a:p>
        </p:txBody>
      </p:sp>
      <p:sp>
        <p:nvSpPr>
          <p:cNvPr id="53" name="TextBox 52">
            <a:extLst>
              <a:ext uri="{FF2B5EF4-FFF2-40B4-BE49-F238E27FC236}">
                <a16:creationId xmlns:a16="http://schemas.microsoft.com/office/drawing/2014/main" id="{EE791BE5-3A98-AA47-8482-D2C3C4881114}"/>
              </a:ext>
            </a:extLst>
          </p:cNvPr>
          <p:cNvSpPr txBox="1"/>
          <p:nvPr/>
        </p:nvSpPr>
        <p:spPr>
          <a:xfrm>
            <a:off x="310344" y="3839085"/>
            <a:ext cx="3369681" cy="461665"/>
          </a:xfrm>
          <a:prstGeom prst="rect">
            <a:avLst/>
          </a:prstGeom>
          <a:noFill/>
        </p:spPr>
        <p:txBody>
          <a:bodyPr wrap="square" rtlCol="0">
            <a:spAutoFit/>
          </a:bodyPr>
          <a:lstStyle/>
          <a:p>
            <a:r>
              <a:rPr lang="en-US" sz="2400" b="1" dirty="0">
                <a:solidFill>
                  <a:schemeClr val="accent2"/>
                </a:solidFill>
              </a:rPr>
              <a:t>multi-stage assembly</a:t>
            </a:r>
          </a:p>
        </p:txBody>
      </p:sp>
      <p:pic>
        <p:nvPicPr>
          <p:cNvPr id="55" name="Picture 54">
            <a:extLst>
              <a:ext uri="{FF2B5EF4-FFF2-40B4-BE49-F238E27FC236}">
                <a16:creationId xmlns:a16="http://schemas.microsoft.com/office/drawing/2014/main" id="{91BE9B8E-993B-3F47-95D6-14C39D8DECD5}"/>
              </a:ext>
            </a:extLst>
          </p:cNvPr>
          <p:cNvPicPr>
            <a:picLocks noChangeAspect="1"/>
          </p:cNvPicPr>
          <p:nvPr/>
        </p:nvPicPr>
        <p:blipFill rotWithShape="1">
          <a:blip r:embed="rId6">
            <a:extLst>
              <a:ext uri="{28A0092B-C50C-407E-A947-70E740481C1C}">
                <a14:useLocalDpi xmlns:a14="http://schemas.microsoft.com/office/drawing/2010/main" val="0"/>
              </a:ext>
            </a:extLst>
          </a:blip>
          <a:srcRect l="1251" t="7770" r="52499"/>
          <a:stretch/>
        </p:blipFill>
        <p:spPr>
          <a:xfrm>
            <a:off x="609600" y="4342363"/>
            <a:ext cx="2646610" cy="2055671"/>
          </a:xfrm>
          <a:prstGeom prst="rect">
            <a:avLst/>
          </a:prstGeom>
        </p:spPr>
      </p:pic>
      <p:pic>
        <p:nvPicPr>
          <p:cNvPr id="58" name="Picture 57">
            <a:extLst>
              <a:ext uri="{FF2B5EF4-FFF2-40B4-BE49-F238E27FC236}">
                <a16:creationId xmlns:a16="http://schemas.microsoft.com/office/drawing/2014/main" id="{75384C06-E870-664C-A9D7-EF757CEDB715}"/>
              </a:ext>
            </a:extLst>
          </p:cNvPr>
          <p:cNvPicPr>
            <a:picLocks noChangeAspect="1"/>
          </p:cNvPicPr>
          <p:nvPr/>
        </p:nvPicPr>
        <p:blipFill rotWithShape="1">
          <a:blip r:embed="rId4">
            <a:extLst>
              <a:ext uri="{28A0092B-C50C-407E-A947-70E740481C1C}">
                <a14:useLocalDpi xmlns:a14="http://schemas.microsoft.com/office/drawing/2010/main" val="0"/>
              </a:ext>
            </a:extLst>
          </a:blip>
          <a:srcRect l="34414" t="12568" r="51474"/>
          <a:stretch/>
        </p:blipFill>
        <p:spPr>
          <a:xfrm>
            <a:off x="3505200" y="4115773"/>
            <a:ext cx="874910" cy="2403992"/>
          </a:xfrm>
          <a:prstGeom prst="rect">
            <a:avLst/>
          </a:prstGeom>
        </p:spPr>
      </p:pic>
      <p:sp>
        <p:nvSpPr>
          <p:cNvPr id="59" name="Oval 58">
            <a:extLst>
              <a:ext uri="{FF2B5EF4-FFF2-40B4-BE49-F238E27FC236}">
                <a16:creationId xmlns:a16="http://schemas.microsoft.com/office/drawing/2014/main" id="{536006E8-51CF-C747-B5AA-2A3B9FFDE076}"/>
              </a:ext>
            </a:extLst>
          </p:cNvPr>
          <p:cNvSpPr/>
          <p:nvPr/>
        </p:nvSpPr>
        <p:spPr>
          <a:xfrm>
            <a:off x="3637855" y="5399120"/>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AA370C3-2629-AD41-BCBC-39BCF52F83DF}"/>
              </a:ext>
            </a:extLst>
          </p:cNvPr>
          <p:cNvSpPr/>
          <p:nvPr/>
        </p:nvSpPr>
        <p:spPr>
          <a:xfrm>
            <a:off x="3784495" y="5919821"/>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24955B2D-393E-7E42-9E53-77A69DD95E18}"/>
              </a:ext>
            </a:extLst>
          </p:cNvPr>
          <p:cNvSpPr/>
          <p:nvPr/>
        </p:nvSpPr>
        <p:spPr>
          <a:xfrm>
            <a:off x="3841645" y="5919821"/>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58DC52A-C75A-E24E-8F5F-E6F494BCBDDF}"/>
              </a:ext>
            </a:extLst>
          </p:cNvPr>
          <p:cNvSpPr/>
          <p:nvPr/>
        </p:nvSpPr>
        <p:spPr>
          <a:xfrm>
            <a:off x="3882829" y="4747598"/>
            <a:ext cx="304800" cy="329552"/>
          </a:xfrm>
          <a:prstGeom prst="ellipse">
            <a:avLst/>
          </a:prstGeom>
          <a:solidFill>
            <a:srgbClr val="EA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F06B34AE-03FF-B64E-A5A8-FA130B64FA98}"/>
              </a:ext>
            </a:extLst>
          </p:cNvPr>
          <p:cNvPicPr>
            <a:picLocks noChangeAspect="1"/>
          </p:cNvPicPr>
          <p:nvPr/>
        </p:nvPicPr>
        <p:blipFill rotWithShape="1">
          <a:blip r:embed="rId4">
            <a:extLst>
              <a:ext uri="{28A0092B-C50C-407E-A947-70E740481C1C}">
                <a14:useLocalDpi xmlns:a14="http://schemas.microsoft.com/office/drawing/2010/main" val="0"/>
              </a:ext>
            </a:extLst>
          </a:blip>
          <a:srcRect l="34414" t="12568" r="51474"/>
          <a:stretch/>
        </p:blipFill>
        <p:spPr>
          <a:xfrm>
            <a:off x="4663877" y="4115773"/>
            <a:ext cx="874910" cy="2403992"/>
          </a:xfrm>
          <a:prstGeom prst="rect">
            <a:avLst/>
          </a:prstGeom>
        </p:spPr>
      </p:pic>
      <p:sp>
        <p:nvSpPr>
          <p:cNvPr id="67" name="Oval 66">
            <a:extLst>
              <a:ext uri="{FF2B5EF4-FFF2-40B4-BE49-F238E27FC236}">
                <a16:creationId xmlns:a16="http://schemas.microsoft.com/office/drawing/2014/main" id="{295D2DB3-CDB4-8448-A9E1-6B123BD39BFA}"/>
              </a:ext>
            </a:extLst>
          </p:cNvPr>
          <p:cNvSpPr/>
          <p:nvPr/>
        </p:nvSpPr>
        <p:spPr>
          <a:xfrm>
            <a:off x="4796532" y="5399120"/>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ED54AB9-EF8A-9647-B714-03F2E9D26013}"/>
              </a:ext>
            </a:extLst>
          </p:cNvPr>
          <p:cNvSpPr/>
          <p:nvPr/>
        </p:nvSpPr>
        <p:spPr>
          <a:xfrm>
            <a:off x="4943172" y="5919821"/>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4137EA7-77E5-9C45-B5CC-E68EE781705F}"/>
              </a:ext>
            </a:extLst>
          </p:cNvPr>
          <p:cNvSpPr/>
          <p:nvPr/>
        </p:nvSpPr>
        <p:spPr>
          <a:xfrm>
            <a:off x="5000322" y="5919821"/>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D80C982-4F7F-7A4E-B0AE-9ED9DC6222BF}"/>
              </a:ext>
            </a:extLst>
          </p:cNvPr>
          <p:cNvSpPr/>
          <p:nvPr/>
        </p:nvSpPr>
        <p:spPr>
          <a:xfrm>
            <a:off x="5041506" y="4747598"/>
            <a:ext cx="304800" cy="329552"/>
          </a:xfrm>
          <a:prstGeom prst="ellipse">
            <a:avLst/>
          </a:prstGeom>
          <a:solidFill>
            <a:srgbClr val="EA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72D07FD6-38A3-F549-9FFB-E230954FF3A8}"/>
              </a:ext>
            </a:extLst>
          </p:cNvPr>
          <p:cNvPicPr>
            <a:picLocks noChangeAspect="1"/>
          </p:cNvPicPr>
          <p:nvPr/>
        </p:nvPicPr>
        <p:blipFill rotWithShape="1">
          <a:blip r:embed="rId4">
            <a:extLst>
              <a:ext uri="{28A0092B-C50C-407E-A947-70E740481C1C}">
                <a14:useLocalDpi xmlns:a14="http://schemas.microsoft.com/office/drawing/2010/main" val="0"/>
              </a:ext>
            </a:extLst>
          </a:blip>
          <a:srcRect l="34414" t="12568" r="51474"/>
          <a:stretch/>
        </p:blipFill>
        <p:spPr>
          <a:xfrm>
            <a:off x="5818082" y="4081365"/>
            <a:ext cx="874910" cy="2403992"/>
          </a:xfrm>
          <a:prstGeom prst="rect">
            <a:avLst/>
          </a:prstGeom>
        </p:spPr>
      </p:pic>
      <p:sp>
        <p:nvSpPr>
          <p:cNvPr id="75" name="Oval 74">
            <a:extLst>
              <a:ext uri="{FF2B5EF4-FFF2-40B4-BE49-F238E27FC236}">
                <a16:creationId xmlns:a16="http://schemas.microsoft.com/office/drawing/2014/main" id="{3B06982C-19CF-AA40-BE70-E56574849D8C}"/>
              </a:ext>
            </a:extLst>
          </p:cNvPr>
          <p:cNvSpPr/>
          <p:nvPr/>
        </p:nvSpPr>
        <p:spPr>
          <a:xfrm>
            <a:off x="5950737" y="5364712"/>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EF3B583D-E4A6-B040-A903-5A8B2E2AF41F}"/>
              </a:ext>
            </a:extLst>
          </p:cNvPr>
          <p:cNvSpPr/>
          <p:nvPr/>
        </p:nvSpPr>
        <p:spPr>
          <a:xfrm>
            <a:off x="6097377" y="5885413"/>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F69C6A9-EEF1-9D4C-B35C-770382A3E740}"/>
              </a:ext>
            </a:extLst>
          </p:cNvPr>
          <p:cNvSpPr/>
          <p:nvPr/>
        </p:nvSpPr>
        <p:spPr>
          <a:xfrm>
            <a:off x="6154527" y="5885413"/>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AEE89AC-63D7-BC42-BD0F-8CCB5BC82159}"/>
              </a:ext>
            </a:extLst>
          </p:cNvPr>
          <p:cNvSpPr/>
          <p:nvPr/>
        </p:nvSpPr>
        <p:spPr>
          <a:xfrm>
            <a:off x="6195711" y="4713190"/>
            <a:ext cx="304800" cy="329552"/>
          </a:xfrm>
          <a:prstGeom prst="ellipse">
            <a:avLst/>
          </a:prstGeom>
          <a:solidFill>
            <a:srgbClr val="EA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F5D2F791-C51B-9045-8685-4A1D420B5EDC}"/>
              </a:ext>
            </a:extLst>
          </p:cNvPr>
          <p:cNvSpPr txBox="1"/>
          <p:nvPr/>
        </p:nvSpPr>
        <p:spPr>
          <a:xfrm>
            <a:off x="4274951" y="5077150"/>
            <a:ext cx="394660" cy="523220"/>
          </a:xfrm>
          <a:prstGeom prst="rect">
            <a:avLst/>
          </a:prstGeom>
          <a:noFill/>
        </p:spPr>
        <p:txBody>
          <a:bodyPr wrap="none" rtlCol="0">
            <a:spAutoFit/>
          </a:bodyPr>
          <a:lstStyle/>
          <a:p>
            <a:r>
              <a:rPr lang="en-US" sz="2800" b="1" dirty="0"/>
              <a:t>+</a:t>
            </a:r>
          </a:p>
        </p:txBody>
      </p:sp>
      <p:sp>
        <p:nvSpPr>
          <p:cNvPr id="83" name="TextBox 82">
            <a:extLst>
              <a:ext uri="{FF2B5EF4-FFF2-40B4-BE49-F238E27FC236}">
                <a16:creationId xmlns:a16="http://schemas.microsoft.com/office/drawing/2014/main" id="{60AFAA81-0434-2640-AC95-540024F61ADA}"/>
              </a:ext>
            </a:extLst>
          </p:cNvPr>
          <p:cNvSpPr txBox="1"/>
          <p:nvPr/>
        </p:nvSpPr>
        <p:spPr>
          <a:xfrm>
            <a:off x="5456546" y="5074080"/>
            <a:ext cx="394660" cy="523220"/>
          </a:xfrm>
          <a:prstGeom prst="rect">
            <a:avLst/>
          </a:prstGeom>
          <a:noFill/>
        </p:spPr>
        <p:txBody>
          <a:bodyPr wrap="none" rtlCol="0">
            <a:spAutoFit/>
          </a:bodyPr>
          <a:lstStyle/>
          <a:p>
            <a:r>
              <a:rPr lang="en-US" sz="2800" b="1" dirty="0"/>
              <a:t>+</a:t>
            </a:r>
          </a:p>
        </p:txBody>
      </p:sp>
      <p:sp>
        <p:nvSpPr>
          <p:cNvPr id="84" name="Rectangle 83">
            <a:extLst>
              <a:ext uri="{FF2B5EF4-FFF2-40B4-BE49-F238E27FC236}">
                <a16:creationId xmlns:a16="http://schemas.microsoft.com/office/drawing/2014/main" id="{324266AD-0EB8-E34D-8198-7E621A340CA5}"/>
              </a:ext>
            </a:extLst>
          </p:cNvPr>
          <p:cNvSpPr/>
          <p:nvPr/>
        </p:nvSpPr>
        <p:spPr>
          <a:xfrm>
            <a:off x="503911" y="4273145"/>
            <a:ext cx="181889" cy="22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BADBB564-DAC5-BC4B-8946-E1A2C84CC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0807" y="4056485"/>
            <a:ext cx="2434793" cy="1826095"/>
          </a:xfrm>
          <a:prstGeom prst="rect">
            <a:avLst/>
          </a:prstGeom>
        </p:spPr>
      </p:pic>
      <p:cxnSp>
        <p:nvCxnSpPr>
          <p:cNvPr id="89" name="Straight Arrow Connector 88">
            <a:extLst>
              <a:ext uri="{FF2B5EF4-FFF2-40B4-BE49-F238E27FC236}">
                <a16:creationId xmlns:a16="http://schemas.microsoft.com/office/drawing/2014/main" id="{03CE08D2-4651-7C40-ABD4-91A42B950474}"/>
              </a:ext>
            </a:extLst>
          </p:cNvPr>
          <p:cNvCxnSpPr>
            <a:cxnSpLocks/>
          </p:cNvCxnSpPr>
          <p:nvPr/>
        </p:nvCxnSpPr>
        <p:spPr>
          <a:xfrm>
            <a:off x="6670736" y="5335690"/>
            <a:ext cx="5030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F9B9DDAB-5A94-1541-8957-D58C25BCAF1D}"/>
              </a:ext>
            </a:extLst>
          </p:cNvPr>
          <p:cNvPicPr>
            <a:picLocks noChangeAspect="1"/>
          </p:cNvPicPr>
          <p:nvPr/>
        </p:nvPicPr>
        <p:blipFill rotWithShape="1">
          <a:blip r:embed="rId4">
            <a:extLst>
              <a:ext uri="{28A0092B-C50C-407E-A947-70E740481C1C}">
                <a14:useLocalDpi xmlns:a14="http://schemas.microsoft.com/office/drawing/2010/main" val="0"/>
              </a:ext>
            </a:extLst>
          </a:blip>
          <a:srcRect l="34414" t="12568" r="51474"/>
          <a:stretch/>
        </p:blipFill>
        <p:spPr>
          <a:xfrm>
            <a:off x="7278857" y="4078532"/>
            <a:ext cx="874910" cy="2403992"/>
          </a:xfrm>
          <a:prstGeom prst="rect">
            <a:avLst/>
          </a:prstGeom>
        </p:spPr>
      </p:pic>
      <p:sp>
        <p:nvSpPr>
          <p:cNvPr id="92" name="Oval 91">
            <a:extLst>
              <a:ext uri="{FF2B5EF4-FFF2-40B4-BE49-F238E27FC236}">
                <a16:creationId xmlns:a16="http://schemas.microsoft.com/office/drawing/2014/main" id="{643F2E0C-8333-524A-BA6B-00796D11BB90}"/>
              </a:ext>
            </a:extLst>
          </p:cNvPr>
          <p:cNvSpPr/>
          <p:nvPr/>
        </p:nvSpPr>
        <p:spPr>
          <a:xfrm>
            <a:off x="7411512" y="5361879"/>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3B407565-7528-8949-A7D7-82D53781A633}"/>
              </a:ext>
            </a:extLst>
          </p:cNvPr>
          <p:cNvSpPr/>
          <p:nvPr/>
        </p:nvSpPr>
        <p:spPr>
          <a:xfrm>
            <a:off x="7558152" y="5882580"/>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C6B777A8-5848-8949-9F6D-B3ADCD8F2CB8}"/>
              </a:ext>
            </a:extLst>
          </p:cNvPr>
          <p:cNvSpPr/>
          <p:nvPr/>
        </p:nvSpPr>
        <p:spPr>
          <a:xfrm>
            <a:off x="7615302" y="5882580"/>
            <a:ext cx="304800" cy="329552"/>
          </a:xfrm>
          <a:prstGeom prst="ellipse">
            <a:avLst/>
          </a:prstGeom>
          <a:solidFill>
            <a:srgbClr val="DC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570811CC-5119-D340-9715-8B0D95A16706}"/>
              </a:ext>
            </a:extLst>
          </p:cNvPr>
          <p:cNvSpPr/>
          <p:nvPr/>
        </p:nvSpPr>
        <p:spPr>
          <a:xfrm>
            <a:off x="7656486" y="4710357"/>
            <a:ext cx="304800" cy="329552"/>
          </a:xfrm>
          <a:prstGeom prst="ellipse">
            <a:avLst/>
          </a:prstGeom>
          <a:solidFill>
            <a:srgbClr val="EA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5E8E85D6-E172-004A-81ED-43654D730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9577" y="4115773"/>
            <a:ext cx="1633823" cy="1626259"/>
          </a:xfrm>
          <a:prstGeom prst="rect">
            <a:avLst/>
          </a:prstGeom>
        </p:spPr>
      </p:pic>
      <p:sp>
        <p:nvSpPr>
          <p:cNvPr id="98" name="TextBox 97">
            <a:extLst>
              <a:ext uri="{FF2B5EF4-FFF2-40B4-BE49-F238E27FC236}">
                <a16:creationId xmlns:a16="http://schemas.microsoft.com/office/drawing/2014/main" id="{CB458DED-7035-864D-8076-E2835E044C0C}"/>
              </a:ext>
            </a:extLst>
          </p:cNvPr>
          <p:cNvSpPr txBox="1"/>
          <p:nvPr/>
        </p:nvSpPr>
        <p:spPr>
          <a:xfrm>
            <a:off x="10363200" y="5713207"/>
            <a:ext cx="1569660" cy="369332"/>
          </a:xfrm>
          <a:prstGeom prst="rect">
            <a:avLst/>
          </a:prstGeom>
          <a:noFill/>
        </p:spPr>
        <p:txBody>
          <a:bodyPr wrap="none" rtlCol="0">
            <a:spAutoFit/>
          </a:bodyPr>
          <a:lstStyle/>
          <a:p>
            <a:r>
              <a:rPr lang="en-US" dirty="0"/>
              <a:t>TEM, 430 nm</a:t>
            </a:r>
          </a:p>
        </p:txBody>
      </p:sp>
      <p:pic>
        <p:nvPicPr>
          <p:cNvPr id="100" name="Picture 99">
            <a:extLst>
              <a:ext uri="{FF2B5EF4-FFF2-40B4-BE49-F238E27FC236}">
                <a16:creationId xmlns:a16="http://schemas.microsoft.com/office/drawing/2014/main" id="{158D74AC-0698-0B41-BB5A-3459D5966213}"/>
              </a:ext>
            </a:extLst>
          </p:cNvPr>
          <p:cNvPicPr>
            <a:picLocks noChangeAspect="1"/>
          </p:cNvPicPr>
          <p:nvPr/>
        </p:nvPicPr>
        <p:blipFill rotWithShape="1">
          <a:blip r:embed="rId9">
            <a:extLst>
              <a:ext uri="{28A0092B-C50C-407E-A947-70E740481C1C}">
                <a14:useLocalDpi xmlns:a14="http://schemas.microsoft.com/office/drawing/2010/main" val="0"/>
              </a:ext>
            </a:extLst>
          </a:blip>
          <a:srcRect l="18153" r="71202" b="6094"/>
          <a:stretch/>
        </p:blipFill>
        <p:spPr>
          <a:xfrm rot="20419176">
            <a:off x="6070661" y="4806957"/>
            <a:ext cx="316348" cy="615385"/>
          </a:xfrm>
          <a:prstGeom prst="rect">
            <a:avLst/>
          </a:prstGeom>
        </p:spPr>
      </p:pic>
      <p:pic>
        <p:nvPicPr>
          <p:cNvPr id="104" name="Picture 103">
            <a:extLst>
              <a:ext uri="{FF2B5EF4-FFF2-40B4-BE49-F238E27FC236}">
                <a16:creationId xmlns:a16="http://schemas.microsoft.com/office/drawing/2014/main" id="{C366DCCD-05D7-F549-BE2A-1B837AB1DC43}"/>
              </a:ext>
            </a:extLst>
          </p:cNvPr>
          <p:cNvPicPr>
            <a:picLocks noChangeAspect="1"/>
          </p:cNvPicPr>
          <p:nvPr/>
        </p:nvPicPr>
        <p:blipFill rotWithShape="1">
          <a:blip r:embed="rId10">
            <a:extLst>
              <a:ext uri="{28A0092B-C50C-407E-A947-70E740481C1C}">
                <a14:useLocalDpi xmlns:a14="http://schemas.microsoft.com/office/drawing/2010/main" val="0"/>
              </a:ext>
            </a:extLst>
          </a:blip>
          <a:srcRect l="37535" r="28192" b="79964"/>
          <a:stretch/>
        </p:blipFill>
        <p:spPr>
          <a:xfrm>
            <a:off x="8534400" y="1597709"/>
            <a:ext cx="1532103" cy="1374091"/>
          </a:xfrm>
          <a:prstGeom prst="rect">
            <a:avLst/>
          </a:prstGeom>
        </p:spPr>
      </p:pic>
      <p:sp>
        <p:nvSpPr>
          <p:cNvPr id="107" name="Rectangle 106">
            <a:extLst>
              <a:ext uri="{FF2B5EF4-FFF2-40B4-BE49-F238E27FC236}">
                <a16:creationId xmlns:a16="http://schemas.microsoft.com/office/drawing/2014/main" id="{05E7F161-7DA1-5842-9E26-C0D0DE9C40B8}"/>
              </a:ext>
            </a:extLst>
          </p:cNvPr>
          <p:cNvSpPr/>
          <p:nvPr/>
        </p:nvSpPr>
        <p:spPr>
          <a:xfrm>
            <a:off x="8534400" y="1516962"/>
            <a:ext cx="469636" cy="43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a:extLst>
              <a:ext uri="{FF2B5EF4-FFF2-40B4-BE49-F238E27FC236}">
                <a16:creationId xmlns:a16="http://schemas.microsoft.com/office/drawing/2014/main" id="{77CEEA7B-E841-E24A-A942-F91B8067F55E}"/>
              </a:ext>
            </a:extLst>
          </p:cNvPr>
          <p:cNvPicPr>
            <a:picLocks noChangeAspect="1"/>
          </p:cNvPicPr>
          <p:nvPr/>
        </p:nvPicPr>
        <p:blipFill rotWithShape="1">
          <a:blip r:embed="rId9">
            <a:extLst>
              <a:ext uri="{28A0092B-C50C-407E-A947-70E740481C1C}">
                <a14:useLocalDpi xmlns:a14="http://schemas.microsoft.com/office/drawing/2010/main" val="0"/>
              </a:ext>
            </a:extLst>
          </a:blip>
          <a:srcRect l="34449" t="4571" r="50199" b="14768"/>
          <a:stretch/>
        </p:blipFill>
        <p:spPr>
          <a:xfrm rot="1284836">
            <a:off x="4873221" y="5730971"/>
            <a:ext cx="456231" cy="528588"/>
          </a:xfrm>
          <a:prstGeom prst="rect">
            <a:avLst/>
          </a:prstGeom>
        </p:spPr>
      </p:pic>
      <p:pic>
        <p:nvPicPr>
          <p:cNvPr id="113" name="Picture 112">
            <a:extLst>
              <a:ext uri="{FF2B5EF4-FFF2-40B4-BE49-F238E27FC236}">
                <a16:creationId xmlns:a16="http://schemas.microsoft.com/office/drawing/2014/main" id="{71091A4F-AA5E-E34D-A9F9-F0F31C5CED0C}"/>
              </a:ext>
            </a:extLst>
          </p:cNvPr>
          <p:cNvPicPr>
            <a:picLocks noChangeAspect="1"/>
          </p:cNvPicPr>
          <p:nvPr/>
        </p:nvPicPr>
        <p:blipFill rotWithShape="1">
          <a:blip r:embed="rId9">
            <a:extLst>
              <a:ext uri="{28A0092B-C50C-407E-A947-70E740481C1C}">
                <a14:useLocalDpi xmlns:a14="http://schemas.microsoft.com/office/drawing/2010/main" val="0"/>
              </a:ext>
            </a:extLst>
          </a:blip>
          <a:srcRect l="72756" t="4631" r="17095" b="12937"/>
          <a:stretch/>
        </p:blipFill>
        <p:spPr>
          <a:xfrm rot="2226329">
            <a:off x="3755607" y="4875892"/>
            <a:ext cx="301608" cy="540193"/>
          </a:xfrm>
          <a:prstGeom prst="rect">
            <a:avLst/>
          </a:prstGeom>
        </p:spPr>
      </p:pic>
      <p:pic>
        <p:nvPicPr>
          <p:cNvPr id="114" name="Picture 113">
            <a:extLst>
              <a:ext uri="{FF2B5EF4-FFF2-40B4-BE49-F238E27FC236}">
                <a16:creationId xmlns:a16="http://schemas.microsoft.com/office/drawing/2014/main" id="{0FE84955-B4A1-E442-B434-8440124EE555}"/>
              </a:ext>
            </a:extLst>
          </p:cNvPr>
          <p:cNvPicPr>
            <a:picLocks noChangeAspect="1"/>
          </p:cNvPicPr>
          <p:nvPr/>
        </p:nvPicPr>
        <p:blipFill rotWithShape="1">
          <a:blip r:embed="rId9">
            <a:extLst>
              <a:ext uri="{28A0092B-C50C-407E-A947-70E740481C1C}">
                <a14:useLocalDpi xmlns:a14="http://schemas.microsoft.com/office/drawing/2010/main" val="0"/>
              </a:ext>
            </a:extLst>
          </a:blip>
          <a:srcRect l="34449" t="4571" r="50199" b="14768"/>
          <a:stretch/>
        </p:blipFill>
        <p:spPr>
          <a:xfrm rot="19562044">
            <a:off x="4833138" y="4844902"/>
            <a:ext cx="456231" cy="528588"/>
          </a:xfrm>
          <a:prstGeom prst="rect">
            <a:avLst/>
          </a:prstGeom>
        </p:spPr>
      </p:pic>
      <p:pic>
        <p:nvPicPr>
          <p:cNvPr id="115" name="Picture 114">
            <a:extLst>
              <a:ext uri="{FF2B5EF4-FFF2-40B4-BE49-F238E27FC236}">
                <a16:creationId xmlns:a16="http://schemas.microsoft.com/office/drawing/2014/main" id="{4E435E17-FCDB-5C4E-921D-3C2A0478FC67}"/>
              </a:ext>
            </a:extLst>
          </p:cNvPr>
          <p:cNvPicPr>
            <a:picLocks noChangeAspect="1"/>
          </p:cNvPicPr>
          <p:nvPr/>
        </p:nvPicPr>
        <p:blipFill rotWithShape="1">
          <a:blip r:embed="rId9">
            <a:extLst>
              <a:ext uri="{28A0092B-C50C-407E-A947-70E740481C1C}">
                <a14:useLocalDpi xmlns:a14="http://schemas.microsoft.com/office/drawing/2010/main" val="0"/>
              </a:ext>
            </a:extLst>
          </a:blip>
          <a:srcRect l="72756" t="4631" r="17095" b="12937"/>
          <a:stretch/>
        </p:blipFill>
        <p:spPr>
          <a:xfrm rot="1154719">
            <a:off x="3815983" y="5673168"/>
            <a:ext cx="301608" cy="540193"/>
          </a:xfrm>
          <a:prstGeom prst="rect">
            <a:avLst/>
          </a:prstGeom>
        </p:spPr>
      </p:pic>
      <p:pic>
        <p:nvPicPr>
          <p:cNvPr id="116" name="Picture 115">
            <a:extLst>
              <a:ext uri="{FF2B5EF4-FFF2-40B4-BE49-F238E27FC236}">
                <a16:creationId xmlns:a16="http://schemas.microsoft.com/office/drawing/2014/main" id="{FCEDEBE2-183A-4243-B356-8396C1085615}"/>
              </a:ext>
            </a:extLst>
          </p:cNvPr>
          <p:cNvPicPr>
            <a:picLocks noChangeAspect="1"/>
          </p:cNvPicPr>
          <p:nvPr/>
        </p:nvPicPr>
        <p:blipFill rotWithShape="1">
          <a:blip r:embed="rId9">
            <a:extLst>
              <a:ext uri="{28A0092B-C50C-407E-A947-70E740481C1C}">
                <a14:useLocalDpi xmlns:a14="http://schemas.microsoft.com/office/drawing/2010/main" val="0"/>
              </a:ext>
            </a:extLst>
          </a:blip>
          <a:srcRect l="18153" r="71202" b="6094"/>
          <a:stretch/>
        </p:blipFill>
        <p:spPr>
          <a:xfrm rot="15056733">
            <a:off x="6078276" y="5641692"/>
            <a:ext cx="316348" cy="615385"/>
          </a:xfrm>
          <a:prstGeom prst="rect">
            <a:avLst/>
          </a:prstGeom>
        </p:spPr>
      </p:pic>
      <p:pic>
        <p:nvPicPr>
          <p:cNvPr id="117" name="Picture 116">
            <a:extLst>
              <a:ext uri="{FF2B5EF4-FFF2-40B4-BE49-F238E27FC236}">
                <a16:creationId xmlns:a16="http://schemas.microsoft.com/office/drawing/2014/main" id="{4F3011D3-653D-1542-BDE4-3F15C9E1E802}"/>
              </a:ext>
            </a:extLst>
          </p:cNvPr>
          <p:cNvPicPr>
            <a:picLocks noChangeAspect="1"/>
          </p:cNvPicPr>
          <p:nvPr/>
        </p:nvPicPr>
        <p:blipFill rotWithShape="1">
          <a:blip r:embed="rId7">
            <a:extLst>
              <a:ext uri="{28A0092B-C50C-407E-A947-70E740481C1C}">
                <a14:useLocalDpi xmlns:a14="http://schemas.microsoft.com/office/drawing/2010/main" val="0"/>
              </a:ext>
            </a:extLst>
          </a:blip>
          <a:srcRect l="15799" t="5335" r="15293" b="5824"/>
          <a:stretch/>
        </p:blipFill>
        <p:spPr>
          <a:xfrm>
            <a:off x="7569200" y="4747598"/>
            <a:ext cx="420063" cy="406181"/>
          </a:xfrm>
          <a:prstGeom prst="rect">
            <a:avLst/>
          </a:prstGeom>
        </p:spPr>
      </p:pic>
      <p:pic>
        <p:nvPicPr>
          <p:cNvPr id="118" name="Picture 117">
            <a:extLst>
              <a:ext uri="{FF2B5EF4-FFF2-40B4-BE49-F238E27FC236}">
                <a16:creationId xmlns:a16="http://schemas.microsoft.com/office/drawing/2014/main" id="{74ADE6AC-136B-684C-8362-3C1024FBEF1C}"/>
              </a:ext>
            </a:extLst>
          </p:cNvPr>
          <p:cNvPicPr>
            <a:picLocks noChangeAspect="1"/>
          </p:cNvPicPr>
          <p:nvPr/>
        </p:nvPicPr>
        <p:blipFill rotWithShape="1">
          <a:blip r:embed="rId7">
            <a:extLst>
              <a:ext uri="{28A0092B-C50C-407E-A947-70E740481C1C}">
                <a14:useLocalDpi xmlns:a14="http://schemas.microsoft.com/office/drawing/2010/main" val="0"/>
              </a:ext>
            </a:extLst>
          </a:blip>
          <a:srcRect l="15799" t="5335" r="15293" b="5824"/>
          <a:stretch/>
        </p:blipFill>
        <p:spPr>
          <a:xfrm>
            <a:off x="7376960" y="5315089"/>
            <a:ext cx="420063" cy="406181"/>
          </a:xfrm>
          <a:prstGeom prst="rect">
            <a:avLst/>
          </a:prstGeom>
        </p:spPr>
      </p:pic>
      <p:pic>
        <p:nvPicPr>
          <p:cNvPr id="119" name="Picture 118">
            <a:extLst>
              <a:ext uri="{FF2B5EF4-FFF2-40B4-BE49-F238E27FC236}">
                <a16:creationId xmlns:a16="http://schemas.microsoft.com/office/drawing/2014/main" id="{46D4640F-7211-6B4E-AF50-8A1DFCCA1BD2}"/>
              </a:ext>
            </a:extLst>
          </p:cNvPr>
          <p:cNvPicPr>
            <a:picLocks noChangeAspect="1"/>
          </p:cNvPicPr>
          <p:nvPr/>
        </p:nvPicPr>
        <p:blipFill rotWithShape="1">
          <a:blip r:embed="rId7">
            <a:extLst>
              <a:ext uri="{28A0092B-C50C-407E-A947-70E740481C1C}">
                <a14:useLocalDpi xmlns:a14="http://schemas.microsoft.com/office/drawing/2010/main" val="0"/>
              </a:ext>
            </a:extLst>
          </a:blip>
          <a:srcRect l="15799" t="5335" r="15293" b="5824"/>
          <a:stretch/>
        </p:blipFill>
        <p:spPr>
          <a:xfrm>
            <a:off x="7515117" y="5864479"/>
            <a:ext cx="420063" cy="406181"/>
          </a:xfrm>
          <a:prstGeom prst="rect">
            <a:avLst/>
          </a:prstGeom>
        </p:spPr>
      </p:pic>
      <p:pic>
        <p:nvPicPr>
          <p:cNvPr id="121" name="Picture 120">
            <a:extLst>
              <a:ext uri="{FF2B5EF4-FFF2-40B4-BE49-F238E27FC236}">
                <a16:creationId xmlns:a16="http://schemas.microsoft.com/office/drawing/2014/main" id="{D0C32FDD-A2DC-894C-9D11-4910592417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1527036"/>
            <a:ext cx="1118566" cy="1480455"/>
          </a:xfrm>
          <a:prstGeom prst="rect">
            <a:avLst/>
          </a:prstGeom>
        </p:spPr>
      </p:pic>
      <p:sp>
        <p:nvSpPr>
          <p:cNvPr id="122" name="TextBox 121">
            <a:extLst>
              <a:ext uri="{FF2B5EF4-FFF2-40B4-BE49-F238E27FC236}">
                <a16:creationId xmlns:a16="http://schemas.microsoft.com/office/drawing/2014/main" id="{0BC7FB92-8E9F-2744-ACF7-EDBF3761A77E}"/>
              </a:ext>
            </a:extLst>
          </p:cNvPr>
          <p:cNvSpPr txBox="1"/>
          <p:nvPr/>
        </p:nvSpPr>
        <p:spPr>
          <a:xfrm>
            <a:off x="-56023" y="2992478"/>
            <a:ext cx="1884823" cy="830997"/>
          </a:xfrm>
          <a:prstGeom prst="rect">
            <a:avLst/>
          </a:prstGeom>
          <a:noFill/>
        </p:spPr>
        <p:txBody>
          <a:bodyPr wrap="square" rtlCol="0">
            <a:spAutoFit/>
          </a:bodyPr>
          <a:lstStyle/>
          <a:p>
            <a:pPr algn="ctr"/>
            <a:r>
              <a:rPr lang="en-US" sz="2400" b="1" dirty="0"/>
              <a:t>Paul </a:t>
            </a:r>
            <a:r>
              <a:rPr lang="en-US" sz="2400" b="1" dirty="0" err="1"/>
              <a:t>Rothemund</a:t>
            </a:r>
            <a:endParaRPr lang="en-US" sz="2400" b="1" dirty="0"/>
          </a:p>
        </p:txBody>
      </p:sp>
    </p:spTree>
    <p:extLst>
      <p:ext uri="{BB962C8B-B14F-4D97-AF65-F5344CB8AC3E}">
        <p14:creationId xmlns:p14="http://schemas.microsoft.com/office/powerpoint/2010/main" val="14488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Progress in Structural DNA Nanotechnology</a:t>
            </a:r>
            <a:endParaRPr kumimoji="1" lang="ja-JP" altLang="en-US" dirty="0"/>
          </a:p>
        </p:txBody>
      </p:sp>
      <p:grpSp>
        <p:nvGrpSpPr>
          <p:cNvPr id="8" name="Group 7">
            <a:extLst>
              <a:ext uri="{FF2B5EF4-FFF2-40B4-BE49-F238E27FC236}">
                <a16:creationId xmlns:a16="http://schemas.microsoft.com/office/drawing/2014/main" id="{3E1A86B7-907B-3C43-B7FB-26FDB52FCA2C}"/>
              </a:ext>
            </a:extLst>
          </p:cNvPr>
          <p:cNvGrpSpPr/>
          <p:nvPr/>
        </p:nvGrpSpPr>
        <p:grpSpPr>
          <a:xfrm>
            <a:off x="109694" y="1143000"/>
            <a:ext cx="11972612" cy="2590800"/>
            <a:chOff x="109694" y="1143000"/>
            <a:chExt cx="11972612" cy="2590800"/>
          </a:xfrm>
        </p:grpSpPr>
        <p:sp>
          <p:nvSpPr>
            <p:cNvPr id="34" name="Rounded Rectangle 33">
              <a:extLst>
                <a:ext uri="{FF2B5EF4-FFF2-40B4-BE49-F238E27FC236}">
                  <a16:creationId xmlns:a16="http://schemas.microsoft.com/office/drawing/2014/main" id="{68A3879A-CE0F-C947-BE82-94D2B0BEBEC3}"/>
                </a:ext>
              </a:extLst>
            </p:cNvPr>
            <p:cNvSpPr/>
            <p:nvPr/>
          </p:nvSpPr>
          <p:spPr>
            <a:xfrm>
              <a:off x="109694" y="1143000"/>
              <a:ext cx="11972612" cy="2590800"/>
            </a:xfrm>
            <a:prstGeom prst="roundRect">
              <a:avLst/>
            </a:pr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BEFD2331-C7C9-904A-A7B3-1D9D3B0A4CB6}"/>
                </a:ext>
              </a:extLst>
            </p:cNvPr>
            <p:cNvPicPr>
              <a:picLocks noChangeAspect="1"/>
            </p:cNvPicPr>
            <p:nvPr/>
          </p:nvPicPr>
          <p:blipFill>
            <a:blip r:embed="rId3"/>
            <a:stretch>
              <a:fillRect/>
            </a:stretch>
          </p:blipFill>
          <p:spPr>
            <a:xfrm>
              <a:off x="251777" y="1771272"/>
              <a:ext cx="1459325" cy="1317385"/>
            </a:xfrm>
            <a:prstGeom prst="rect">
              <a:avLst/>
            </a:prstGeom>
          </p:spPr>
        </p:pic>
        <p:sp>
          <p:nvSpPr>
            <p:cNvPr id="36" name="TextBox 35">
              <a:extLst>
                <a:ext uri="{FF2B5EF4-FFF2-40B4-BE49-F238E27FC236}">
                  <a16:creationId xmlns:a16="http://schemas.microsoft.com/office/drawing/2014/main" id="{5B5CAB78-CC45-974E-B3ED-755A72BCBA13}"/>
                </a:ext>
              </a:extLst>
            </p:cNvPr>
            <p:cNvSpPr txBox="1"/>
            <p:nvPr/>
          </p:nvSpPr>
          <p:spPr>
            <a:xfrm>
              <a:off x="179848" y="3200400"/>
              <a:ext cx="1725152" cy="461665"/>
            </a:xfrm>
            <a:prstGeom prst="rect">
              <a:avLst/>
            </a:prstGeom>
            <a:noFill/>
          </p:spPr>
          <p:txBody>
            <a:bodyPr wrap="none" rtlCol="0">
              <a:spAutoFit/>
            </a:bodyPr>
            <a:lstStyle/>
            <a:p>
              <a:r>
                <a:rPr lang="en-US" sz="2400" dirty="0"/>
                <a:t>1983, 7 nm</a:t>
              </a:r>
            </a:p>
          </p:txBody>
        </p:sp>
        <p:pic>
          <p:nvPicPr>
            <p:cNvPr id="39" name="Picture 38">
              <a:extLst>
                <a:ext uri="{FF2B5EF4-FFF2-40B4-BE49-F238E27FC236}">
                  <a16:creationId xmlns:a16="http://schemas.microsoft.com/office/drawing/2014/main" id="{24A107CD-1C42-BB4D-A980-7B6B9EFFA846}"/>
                </a:ext>
              </a:extLst>
            </p:cNvPr>
            <p:cNvPicPr>
              <a:picLocks noChangeAspect="1"/>
            </p:cNvPicPr>
            <p:nvPr/>
          </p:nvPicPr>
          <p:blipFill>
            <a:blip r:embed="rId4"/>
            <a:stretch>
              <a:fillRect/>
            </a:stretch>
          </p:blipFill>
          <p:spPr>
            <a:xfrm rot="5400000">
              <a:off x="2513666" y="1381281"/>
              <a:ext cx="722370" cy="1914716"/>
            </a:xfrm>
            <a:prstGeom prst="rect">
              <a:avLst/>
            </a:prstGeom>
          </p:spPr>
        </p:pic>
        <p:sp>
          <p:nvSpPr>
            <p:cNvPr id="40" name="TextBox 39">
              <a:extLst>
                <a:ext uri="{FF2B5EF4-FFF2-40B4-BE49-F238E27FC236}">
                  <a16:creationId xmlns:a16="http://schemas.microsoft.com/office/drawing/2014/main" id="{9421CC1B-F522-9D4C-B50F-333CE8BFF4A9}"/>
                </a:ext>
              </a:extLst>
            </p:cNvPr>
            <p:cNvSpPr txBox="1"/>
            <p:nvPr/>
          </p:nvSpPr>
          <p:spPr>
            <a:xfrm>
              <a:off x="1859128" y="3200400"/>
              <a:ext cx="1896673" cy="461665"/>
            </a:xfrm>
            <a:prstGeom prst="rect">
              <a:avLst/>
            </a:prstGeom>
            <a:noFill/>
          </p:spPr>
          <p:txBody>
            <a:bodyPr wrap="none" rtlCol="0">
              <a:spAutoFit/>
            </a:bodyPr>
            <a:lstStyle/>
            <a:p>
              <a:r>
                <a:rPr lang="en-US" sz="2400" dirty="0"/>
                <a:t>1993, 14 nm</a:t>
              </a:r>
            </a:p>
          </p:txBody>
        </p:sp>
        <p:pic>
          <p:nvPicPr>
            <p:cNvPr id="41" name="Picture 40">
              <a:extLst>
                <a:ext uri="{FF2B5EF4-FFF2-40B4-BE49-F238E27FC236}">
                  <a16:creationId xmlns:a16="http://schemas.microsoft.com/office/drawing/2014/main" id="{F2BBD1E8-B660-214D-B44D-7CA28B70FBC6}"/>
                </a:ext>
              </a:extLst>
            </p:cNvPr>
            <p:cNvPicPr>
              <a:picLocks noChangeAspect="1"/>
            </p:cNvPicPr>
            <p:nvPr/>
          </p:nvPicPr>
          <p:blipFill>
            <a:blip r:embed="rId5"/>
            <a:stretch>
              <a:fillRect/>
            </a:stretch>
          </p:blipFill>
          <p:spPr>
            <a:xfrm>
              <a:off x="3798130" y="1319873"/>
              <a:ext cx="1962166" cy="1892089"/>
            </a:xfrm>
            <a:prstGeom prst="rect">
              <a:avLst/>
            </a:prstGeom>
          </p:spPr>
        </p:pic>
        <p:sp>
          <p:nvSpPr>
            <p:cNvPr id="42" name="TextBox 41">
              <a:extLst>
                <a:ext uri="{FF2B5EF4-FFF2-40B4-BE49-F238E27FC236}">
                  <a16:creationId xmlns:a16="http://schemas.microsoft.com/office/drawing/2014/main" id="{B4A1B260-BF17-1441-8B9C-7201E6A3C9CF}"/>
                </a:ext>
              </a:extLst>
            </p:cNvPr>
            <p:cNvSpPr txBox="1"/>
            <p:nvPr/>
          </p:nvSpPr>
          <p:spPr>
            <a:xfrm>
              <a:off x="3822789" y="3200400"/>
              <a:ext cx="1896673" cy="461665"/>
            </a:xfrm>
            <a:prstGeom prst="rect">
              <a:avLst/>
            </a:prstGeom>
            <a:noFill/>
          </p:spPr>
          <p:txBody>
            <a:bodyPr wrap="none" rtlCol="0">
              <a:spAutoFit/>
            </a:bodyPr>
            <a:lstStyle/>
            <a:p>
              <a:r>
                <a:rPr lang="en-US" sz="2400" dirty="0"/>
                <a:t>2005, 29 nm</a:t>
              </a:r>
            </a:p>
          </p:txBody>
        </p:sp>
        <p:sp>
          <p:nvSpPr>
            <p:cNvPr id="44" name="TextBox 43">
              <a:extLst>
                <a:ext uri="{FF2B5EF4-FFF2-40B4-BE49-F238E27FC236}">
                  <a16:creationId xmlns:a16="http://schemas.microsoft.com/office/drawing/2014/main" id="{A04BC27A-C7DD-764C-A6AC-37104FED0063}"/>
                </a:ext>
              </a:extLst>
            </p:cNvPr>
            <p:cNvSpPr txBox="1"/>
            <p:nvPr/>
          </p:nvSpPr>
          <p:spPr>
            <a:xfrm>
              <a:off x="5715000" y="3200400"/>
              <a:ext cx="2068195" cy="461665"/>
            </a:xfrm>
            <a:prstGeom prst="rect">
              <a:avLst/>
            </a:prstGeom>
            <a:noFill/>
          </p:spPr>
          <p:txBody>
            <a:bodyPr wrap="none" rtlCol="0">
              <a:spAutoFit/>
            </a:bodyPr>
            <a:lstStyle/>
            <a:p>
              <a:r>
                <a:rPr lang="en-US" sz="2400" dirty="0"/>
                <a:t>2006, 120 nm</a:t>
              </a:r>
            </a:p>
          </p:txBody>
        </p:sp>
        <p:grpSp>
          <p:nvGrpSpPr>
            <p:cNvPr id="5" name="Group 4">
              <a:extLst>
                <a:ext uri="{FF2B5EF4-FFF2-40B4-BE49-F238E27FC236}">
                  <a16:creationId xmlns:a16="http://schemas.microsoft.com/office/drawing/2014/main" id="{A11F180C-249C-6F46-A5BE-6A39DF4A0C2F}"/>
                </a:ext>
              </a:extLst>
            </p:cNvPr>
            <p:cNvGrpSpPr/>
            <p:nvPr/>
          </p:nvGrpSpPr>
          <p:grpSpPr>
            <a:xfrm>
              <a:off x="5986532" y="1319366"/>
              <a:ext cx="1583075" cy="1897178"/>
              <a:chOff x="5986532" y="1660504"/>
              <a:chExt cx="1583075" cy="1897178"/>
            </a:xfrm>
          </p:grpSpPr>
          <p:pic>
            <p:nvPicPr>
              <p:cNvPr id="47" name="Picture 46">
                <a:extLst>
                  <a:ext uri="{FF2B5EF4-FFF2-40B4-BE49-F238E27FC236}">
                    <a16:creationId xmlns:a16="http://schemas.microsoft.com/office/drawing/2014/main" id="{94A029BD-57A9-7648-B4D5-5C315AEC7893}"/>
                  </a:ext>
                </a:extLst>
              </p:cNvPr>
              <p:cNvPicPr>
                <a:picLocks noChangeAspect="1"/>
              </p:cNvPicPr>
              <p:nvPr/>
            </p:nvPicPr>
            <p:blipFill>
              <a:blip r:embed="rId6"/>
              <a:stretch>
                <a:fillRect/>
              </a:stretch>
            </p:blipFill>
            <p:spPr>
              <a:xfrm>
                <a:off x="5986532" y="1660504"/>
                <a:ext cx="1583075" cy="1897178"/>
              </a:xfrm>
              <a:prstGeom prst="rect">
                <a:avLst/>
              </a:prstGeom>
            </p:spPr>
          </p:pic>
          <p:sp>
            <p:nvSpPr>
              <p:cNvPr id="55" name="Rectangle 54">
                <a:extLst>
                  <a:ext uri="{FF2B5EF4-FFF2-40B4-BE49-F238E27FC236}">
                    <a16:creationId xmlns:a16="http://schemas.microsoft.com/office/drawing/2014/main" id="{97BB5332-FD79-4A45-B85C-DB5AEBE29072}"/>
                  </a:ext>
                </a:extLst>
              </p:cNvPr>
              <p:cNvSpPr/>
              <p:nvPr/>
            </p:nvSpPr>
            <p:spPr>
              <a:xfrm>
                <a:off x="6014370" y="1770084"/>
                <a:ext cx="109322" cy="2182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F632178C-4AC1-DF49-826B-B5890C72E9B4}"/>
                </a:ext>
              </a:extLst>
            </p:cNvPr>
            <p:cNvGrpSpPr/>
            <p:nvPr/>
          </p:nvGrpSpPr>
          <p:grpSpPr>
            <a:xfrm>
              <a:off x="8001000" y="1312098"/>
              <a:ext cx="1788211" cy="1818157"/>
              <a:chOff x="8118961" y="1653236"/>
              <a:chExt cx="1788211" cy="1818157"/>
            </a:xfrm>
          </p:grpSpPr>
          <p:pic>
            <p:nvPicPr>
              <p:cNvPr id="54" name="Picture 53">
                <a:extLst>
                  <a:ext uri="{FF2B5EF4-FFF2-40B4-BE49-F238E27FC236}">
                    <a16:creationId xmlns:a16="http://schemas.microsoft.com/office/drawing/2014/main" id="{C0F47A80-42D5-B440-A46A-B893D195784F}"/>
                  </a:ext>
                </a:extLst>
              </p:cNvPr>
              <p:cNvPicPr>
                <a:picLocks noChangeAspect="1"/>
              </p:cNvPicPr>
              <p:nvPr/>
            </p:nvPicPr>
            <p:blipFill>
              <a:blip r:embed="rId7">
                <a:extLst>
                  <a:ext uri="{BEBA8EAE-BF5A-486C-A8C5-ECC9F3942E4B}">
                    <a14:imgProps xmlns:a14="http://schemas.microsoft.com/office/drawing/2010/main">
                      <a14:imgLayer>
                        <a14:imgEffect>
                          <a14:colorTemperature colorTemp="11500"/>
                        </a14:imgEffect>
                        <a14:imgEffect>
                          <a14:saturation sat="0"/>
                        </a14:imgEffect>
                      </a14:imgLayer>
                    </a14:imgProps>
                  </a:ext>
                </a:extLst>
              </a:blip>
              <a:stretch>
                <a:fillRect/>
              </a:stretch>
            </p:blipFill>
            <p:spPr>
              <a:xfrm>
                <a:off x="8118961" y="1653236"/>
                <a:ext cx="1788211" cy="1818157"/>
              </a:xfrm>
              <a:prstGeom prst="rect">
                <a:avLst/>
              </a:prstGeom>
            </p:spPr>
          </p:pic>
          <p:sp>
            <p:nvSpPr>
              <p:cNvPr id="56" name="Rectangle 55">
                <a:extLst>
                  <a:ext uri="{FF2B5EF4-FFF2-40B4-BE49-F238E27FC236}">
                    <a16:creationId xmlns:a16="http://schemas.microsoft.com/office/drawing/2014/main" id="{0DDCCCF6-DC24-B043-893C-BF7792D47867}"/>
                  </a:ext>
                </a:extLst>
              </p:cNvPr>
              <p:cNvSpPr/>
              <p:nvPr/>
            </p:nvSpPr>
            <p:spPr>
              <a:xfrm>
                <a:off x="8118961" y="1653236"/>
                <a:ext cx="339239" cy="167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TextBox 56">
              <a:extLst>
                <a:ext uri="{FF2B5EF4-FFF2-40B4-BE49-F238E27FC236}">
                  <a16:creationId xmlns:a16="http://schemas.microsoft.com/office/drawing/2014/main" id="{AAE935C1-C619-E246-9F6E-60850FCFC14A}"/>
                </a:ext>
              </a:extLst>
            </p:cNvPr>
            <p:cNvSpPr txBox="1"/>
            <p:nvPr/>
          </p:nvSpPr>
          <p:spPr>
            <a:xfrm>
              <a:off x="7848600" y="3200400"/>
              <a:ext cx="2068195" cy="461665"/>
            </a:xfrm>
            <a:prstGeom prst="rect">
              <a:avLst/>
            </a:prstGeom>
            <a:noFill/>
          </p:spPr>
          <p:txBody>
            <a:bodyPr wrap="none" rtlCol="0">
              <a:spAutoFit/>
            </a:bodyPr>
            <a:lstStyle/>
            <a:p>
              <a:r>
                <a:rPr lang="en-US" sz="2400" dirty="0"/>
                <a:t>2012, 180 nm</a:t>
              </a:r>
            </a:p>
          </p:txBody>
        </p:sp>
        <p:pic>
          <p:nvPicPr>
            <p:cNvPr id="58" name="Picture 57">
              <a:extLst>
                <a:ext uri="{FF2B5EF4-FFF2-40B4-BE49-F238E27FC236}">
                  <a16:creationId xmlns:a16="http://schemas.microsoft.com/office/drawing/2014/main" id="{8DD9EA2F-6CA8-A842-9855-0B6C894060D9}"/>
                </a:ext>
              </a:extLst>
            </p:cNvPr>
            <p:cNvPicPr>
              <a:picLocks noChangeAspect="1"/>
            </p:cNvPicPr>
            <p:nvPr/>
          </p:nvPicPr>
          <p:blipFill>
            <a:blip r:embed="rId8"/>
            <a:stretch>
              <a:fillRect/>
            </a:stretch>
          </p:blipFill>
          <p:spPr>
            <a:xfrm>
              <a:off x="9853577" y="1319873"/>
              <a:ext cx="1979633" cy="1810381"/>
            </a:xfrm>
            <a:prstGeom prst="rect">
              <a:avLst/>
            </a:prstGeom>
          </p:spPr>
        </p:pic>
        <p:sp>
          <p:nvSpPr>
            <p:cNvPr id="59" name="TextBox 58">
              <a:extLst>
                <a:ext uri="{FF2B5EF4-FFF2-40B4-BE49-F238E27FC236}">
                  <a16:creationId xmlns:a16="http://schemas.microsoft.com/office/drawing/2014/main" id="{BC3BFD57-B3AF-D54F-A95A-E72A2E0ADB79}"/>
                </a:ext>
              </a:extLst>
            </p:cNvPr>
            <p:cNvSpPr txBox="1"/>
            <p:nvPr/>
          </p:nvSpPr>
          <p:spPr>
            <a:xfrm>
              <a:off x="9982200" y="3200400"/>
              <a:ext cx="2068195" cy="461665"/>
            </a:xfrm>
            <a:prstGeom prst="rect">
              <a:avLst/>
            </a:prstGeom>
            <a:noFill/>
          </p:spPr>
          <p:txBody>
            <a:bodyPr wrap="none" rtlCol="0">
              <a:spAutoFit/>
            </a:bodyPr>
            <a:lstStyle/>
            <a:p>
              <a:r>
                <a:rPr lang="en-US" sz="2400" dirty="0"/>
                <a:t>2017, 100 nm</a:t>
              </a:r>
            </a:p>
          </p:txBody>
        </p:sp>
        <p:sp>
          <p:nvSpPr>
            <p:cNvPr id="61" name="TextBox 60">
              <a:extLst>
                <a:ext uri="{FF2B5EF4-FFF2-40B4-BE49-F238E27FC236}">
                  <a16:creationId xmlns:a16="http://schemas.microsoft.com/office/drawing/2014/main" id="{B7FADCDC-066E-D84D-9402-74263A470AEE}"/>
                </a:ext>
              </a:extLst>
            </p:cNvPr>
            <p:cNvSpPr txBox="1"/>
            <p:nvPr/>
          </p:nvSpPr>
          <p:spPr>
            <a:xfrm>
              <a:off x="399448" y="1206869"/>
              <a:ext cx="2800767" cy="461665"/>
            </a:xfrm>
            <a:prstGeom prst="rect">
              <a:avLst/>
            </a:prstGeom>
            <a:noFill/>
          </p:spPr>
          <p:txBody>
            <a:bodyPr wrap="none" rtlCol="0">
              <a:spAutoFit/>
            </a:bodyPr>
            <a:lstStyle/>
            <a:p>
              <a:r>
                <a:rPr lang="en-US" sz="2400" b="1" dirty="0">
                  <a:solidFill>
                    <a:schemeClr val="accent2"/>
                  </a:solidFill>
                </a:rPr>
                <a:t>one-pot assembly</a:t>
              </a:r>
            </a:p>
          </p:txBody>
        </p:sp>
      </p:grpSp>
      <p:grpSp>
        <p:nvGrpSpPr>
          <p:cNvPr id="7" name="Group 6">
            <a:extLst>
              <a:ext uri="{FF2B5EF4-FFF2-40B4-BE49-F238E27FC236}">
                <a16:creationId xmlns:a16="http://schemas.microsoft.com/office/drawing/2014/main" id="{89863A7B-B91D-0F44-A99D-980C275E3A8F}"/>
              </a:ext>
            </a:extLst>
          </p:cNvPr>
          <p:cNvGrpSpPr/>
          <p:nvPr/>
        </p:nvGrpSpPr>
        <p:grpSpPr>
          <a:xfrm>
            <a:off x="109694" y="3872345"/>
            <a:ext cx="11972612" cy="2528455"/>
            <a:chOff x="82725" y="3886199"/>
            <a:chExt cx="11972612" cy="2528455"/>
          </a:xfrm>
        </p:grpSpPr>
        <p:pic>
          <p:nvPicPr>
            <p:cNvPr id="37" name="Picture 36">
              <a:extLst>
                <a:ext uri="{FF2B5EF4-FFF2-40B4-BE49-F238E27FC236}">
                  <a16:creationId xmlns:a16="http://schemas.microsoft.com/office/drawing/2014/main" id="{BD02F2BF-1C9E-0D40-8688-F693296B02C2}"/>
                </a:ext>
              </a:extLst>
            </p:cNvPr>
            <p:cNvPicPr>
              <a:picLocks noChangeAspect="1"/>
            </p:cNvPicPr>
            <p:nvPr/>
          </p:nvPicPr>
          <p:blipFill>
            <a:blip r:embed="rId9"/>
            <a:stretch>
              <a:fillRect/>
            </a:stretch>
          </p:blipFill>
          <p:spPr>
            <a:xfrm>
              <a:off x="2445828" y="4113216"/>
              <a:ext cx="1632736" cy="1658736"/>
            </a:xfrm>
            <a:prstGeom prst="rect">
              <a:avLst/>
            </a:prstGeom>
          </p:spPr>
        </p:pic>
        <p:sp>
          <p:nvSpPr>
            <p:cNvPr id="38" name="TextBox 37">
              <a:extLst>
                <a:ext uri="{FF2B5EF4-FFF2-40B4-BE49-F238E27FC236}">
                  <a16:creationId xmlns:a16="http://schemas.microsoft.com/office/drawing/2014/main" id="{B1E95520-D621-484E-8FD4-0B9CCB141F20}"/>
                </a:ext>
              </a:extLst>
            </p:cNvPr>
            <p:cNvSpPr txBox="1"/>
            <p:nvPr/>
          </p:nvSpPr>
          <p:spPr>
            <a:xfrm>
              <a:off x="2181891" y="5881155"/>
              <a:ext cx="1896673" cy="461665"/>
            </a:xfrm>
            <a:prstGeom prst="rect">
              <a:avLst/>
            </a:prstGeom>
            <a:noFill/>
          </p:spPr>
          <p:txBody>
            <a:bodyPr wrap="none" rtlCol="0">
              <a:spAutoFit/>
            </a:bodyPr>
            <a:lstStyle/>
            <a:p>
              <a:r>
                <a:rPr lang="en-US" sz="2400" dirty="0"/>
                <a:t>1991, 14 nm</a:t>
              </a:r>
            </a:p>
          </p:txBody>
        </p:sp>
        <p:grpSp>
          <p:nvGrpSpPr>
            <p:cNvPr id="6" name="Group 5">
              <a:extLst>
                <a:ext uri="{FF2B5EF4-FFF2-40B4-BE49-F238E27FC236}">
                  <a16:creationId xmlns:a16="http://schemas.microsoft.com/office/drawing/2014/main" id="{F8BCB3CE-8B19-474E-87C4-72E4645EFB38}"/>
                </a:ext>
              </a:extLst>
            </p:cNvPr>
            <p:cNvGrpSpPr/>
            <p:nvPr/>
          </p:nvGrpSpPr>
          <p:grpSpPr>
            <a:xfrm>
              <a:off x="6264664" y="4149497"/>
              <a:ext cx="1602591" cy="1597158"/>
              <a:chOff x="6264664" y="4358457"/>
              <a:chExt cx="1602591" cy="1597158"/>
            </a:xfrm>
          </p:grpSpPr>
          <p:pic>
            <p:nvPicPr>
              <p:cNvPr id="43" name="Picture 42">
                <a:extLst>
                  <a:ext uri="{FF2B5EF4-FFF2-40B4-BE49-F238E27FC236}">
                    <a16:creationId xmlns:a16="http://schemas.microsoft.com/office/drawing/2014/main" id="{CA5373AA-7A20-9344-BBB7-8AA2BBDCEEC4}"/>
                  </a:ext>
                </a:extLst>
              </p:cNvPr>
              <p:cNvPicPr>
                <a:picLocks noChangeAspect="1"/>
              </p:cNvPicPr>
              <p:nvPr/>
            </p:nvPicPr>
            <p:blipFill>
              <a:blip r:embed="rId10"/>
              <a:stretch>
                <a:fillRect/>
              </a:stretch>
            </p:blipFill>
            <p:spPr>
              <a:xfrm>
                <a:off x="6264664" y="4358457"/>
                <a:ext cx="1602591" cy="1597158"/>
              </a:xfrm>
              <a:prstGeom prst="rect">
                <a:avLst/>
              </a:prstGeom>
            </p:spPr>
          </p:pic>
          <p:sp>
            <p:nvSpPr>
              <p:cNvPr id="45" name="Rectangle 44">
                <a:extLst>
                  <a:ext uri="{FF2B5EF4-FFF2-40B4-BE49-F238E27FC236}">
                    <a16:creationId xmlns:a16="http://schemas.microsoft.com/office/drawing/2014/main" id="{82C182B8-5217-5146-A8B7-4C8F584185CD}"/>
                  </a:ext>
                </a:extLst>
              </p:cNvPr>
              <p:cNvSpPr/>
              <p:nvPr/>
            </p:nvSpPr>
            <p:spPr>
              <a:xfrm flipH="1">
                <a:off x="6321451" y="4369497"/>
                <a:ext cx="157375" cy="22889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78D51BBA-34EC-544C-A091-11F739241980}"/>
                </a:ext>
              </a:extLst>
            </p:cNvPr>
            <p:cNvSpPr txBox="1"/>
            <p:nvPr/>
          </p:nvSpPr>
          <p:spPr>
            <a:xfrm>
              <a:off x="6141251" y="5881865"/>
              <a:ext cx="2068195" cy="461665"/>
            </a:xfrm>
            <a:prstGeom prst="rect">
              <a:avLst/>
            </a:prstGeom>
            <a:noFill/>
          </p:spPr>
          <p:txBody>
            <a:bodyPr wrap="none" rtlCol="0">
              <a:spAutoFit/>
            </a:bodyPr>
            <a:lstStyle/>
            <a:p>
              <a:r>
                <a:rPr lang="en-US" sz="2400" dirty="0"/>
                <a:t>2006, 300 nm</a:t>
              </a:r>
            </a:p>
          </p:txBody>
        </p:sp>
        <p:pic>
          <p:nvPicPr>
            <p:cNvPr id="48" name="Picture 47">
              <a:extLst>
                <a:ext uri="{FF2B5EF4-FFF2-40B4-BE49-F238E27FC236}">
                  <a16:creationId xmlns:a16="http://schemas.microsoft.com/office/drawing/2014/main" id="{082B07E9-926B-AD49-AE3C-F263F22F93CD}"/>
                </a:ext>
              </a:extLst>
            </p:cNvPr>
            <p:cNvPicPr>
              <a:picLocks noChangeAspect="1"/>
            </p:cNvPicPr>
            <p:nvPr/>
          </p:nvPicPr>
          <p:blipFill>
            <a:blip r:embed="rId11">
              <a:extLst>
                <a:ext uri="{BEBA8EAE-BF5A-486C-A8C5-ECC9F3942E4B}">
                  <a14:imgProps xmlns:a14="http://schemas.microsoft.com/office/drawing/2010/main">
                    <a14:imgLayer>
                      <a14:imgEffect>
                        <a14:colorTemperature colorTemp="8339"/>
                      </a14:imgEffect>
                      <a14:imgEffect>
                        <a14:saturation sat="0"/>
                      </a14:imgEffect>
                    </a14:imgLayer>
                  </a14:imgProps>
                </a:ext>
              </a:extLst>
            </a:blip>
            <a:stretch>
              <a:fillRect/>
            </a:stretch>
          </p:blipFill>
          <p:spPr>
            <a:xfrm>
              <a:off x="4419600" y="4159572"/>
              <a:ext cx="1590546" cy="1617390"/>
            </a:xfrm>
            <a:prstGeom prst="rect">
              <a:avLst/>
            </a:prstGeom>
          </p:spPr>
        </p:pic>
        <p:sp>
          <p:nvSpPr>
            <p:cNvPr id="49" name="TextBox 48">
              <a:extLst>
                <a:ext uri="{FF2B5EF4-FFF2-40B4-BE49-F238E27FC236}">
                  <a16:creationId xmlns:a16="http://schemas.microsoft.com/office/drawing/2014/main" id="{5E3726CD-7B30-A64D-B0B7-B8F58462B383}"/>
                </a:ext>
              </a:extLst>
            </p:cNvPr>
            <p:cNvSpPr txBox="1"/>
            <p:nvPr/>
          </p:nvSpPr>
          <p:spPr>
            <a:xfrm>
              <a:off x="4196469" y="5881155"/>
              <a:ext cx="2068195" cy="461665"/>
            </a:xfrm>
            <a:prstGeom prst="rect">
              <a:avLst/>
            </a:prstGeom>
            <a:noFill/>
          </p:spPr>
          <p:txBody>
            <a:bodyPr wrap="none" rtlCol="0">
              <a:spAutoFit/>
            </a:bodyPr>
            <a:lstStyle/>
            <a:p>
              <a:r>
                <a:rPr lang="en-US" sz="2400" dirty="0"/>
                <a:t>2005, 250 nm</a:t>
              </a:r>
            </a:p>
          </p:txBody>
        </p:sp>
        <p:pic>
          <p:nvPicPr>
            <p:cNvPr id="50" name="Picture 49">
              <a:extLst>
                <a:ext uri="{FF2B5EF4-FFF2-40B4-BE49-F238E27FC236}">
                  <a16:creationId xmlns:a16="http://schemas.microsoft.com/office/drawing/2014/main" id="{1D63252F-0BC3-9F40-BA27-F3E82D9B270E}"/>
                </a:ext>
              </a:extLst>
            </p:cNvPr>
            <p:cNvPicPr>
              <a:picLocks noChangeAspect="1"/>
            </p:cNvPicPr>
            <p:nvPr/>
          </p:nvPicPr>
          <p:blipFill>
            <a:blip r:embed="rId12">
              <a:extLst>
                <a:ext uri="{BEBA8EAE-BF5A-486C-A8C5-ECC9F3942E4B}">
                  <a14:imgProps xmlns:a14="http://schemas.microsoft.com/office/drawing/2010/main">
                    <a14:imgLayer>
                      <a14:imgEffect>
                        <a14:colorTemperature colorTemp="9730"/>
                      </a14:imgEffect>
                      <a14:imgEffect>
                        <a14:saturation sat="0"/>
                      </a14:imgEffect>
                    </a14:imgLayer>
                  </a14:imgProps>
                </a:ext>
              </a:extLst>
            </a:blip>
            <a:stretch>
              <a:fillRect/>
            </a:stretch>
          </p:blipFill>
          <p:spPr>
            <a:xfrm>
              <a:off x="8132618" y="4113216"/>
              <a:ext cx="1660947" cy="1666466"/>
            </a:xfrm>
            <a:prstGeom prst="rect">
              <a:avLst/>
            </a:prstGeom>
          </p:spPr>
        </p:pic>
        <p:sp>
          <p:nvSpPr>
            <p:cNvPr id="51" name="TextBox 50">
              <a:extLst>
                <a:ext uri="{FF2B5EF4-FFF2-40B4-BE49-F238E27FC236}">
                  <a16:creationId xmlns:a16="http://schemas.microsoft.com/office/drawing/2014/main" id="{02A7B499-BB1E-4742-9618-1E72DFFFAAD4}"/>
                </a:ext>
              </a:extLst>
            </p:cNvPr>
            <p:cNvSpPr txBox="1"/>
            <p:nvPr/>
          </p:nvSpPr>
          <p:spPr>
            <a:xfrm>
              <a:off x="8132618" y="5881155"/>
              <a:ext cx="1725152" cy="461665"/>
            </a:xfrm>
            <a:prstGeom prst="rect">
              <a:avLst/>
            </a:prstGeom>
            <a:noFill/>
          </p:spPr>
          <p:txBody>
            <a:bodyPr wrap="none" rtlCol="0">
              <a:spAutoFit/>
            </a:bodyPr>
            <a:lstStyle/>
            <a:p>
              <a:r>
                <a:rPr lang="en-US" sz="2400" dirty="0"/>
                <a:t>2017, 1 um</a:t>
              </a:r>
            </a:p>
          </p:txBody>
        </p:sp>
        <p:pic>
          <p:nvPicPr>
            <p:cNvPr id="52" name="Picture 51">
              <a:extLst>
                <a:ext uri="{FF2B5EF4-FFF2-40B4-BE49-F238E27FC236}">
                  <a16:creationId xmlns:a16="http://schemas.microsoft.com/office/drawing/2014/main" id="{A4D67735-0B2F-E041-BEDC-5FE4CB6DFB35}"/>
                </a:ext>
              </a:extLst>
            </p:cNvPr>
            <p:cNvPicPr>
              <a:picLocks noChangeAspect="1"/>
            </p:cNvPicPr>
            <p:nvPr/>
          </p:nvPicPr>
          <p:blipFill>
            <a:blip r:embed="rId13"/>
            <a:stretch>
              <a:fillRect/>
            </a:stretch>
          </p:blipFill>
          <p:spPr>
            <a:xfrm>
              <a:off x="10134601" y="4113216"/>
              <a:ext cx="1676398" cy="1676398"/>
            </a:xfrm>
            <a:prstGeom prst="rect">
              <a:avLst/>
            </a:prstGeom>
          </p:spPr>
        </p:pic>
        <p:sp>
          <p:nvSpPr>
            <p:cNvPr id="53" name="TextBox 52">
              <a:extLst>
                <a:ext uri="{FF2B5EF4-FFF2-40B4-BE49-F238E27FC236}">
                  <a16:creationId xmlns:a16="http://schemas.microsoft.com/office/drawing/2014/main" id="{08902F02-5ADC-DC48-8FFF-D776BDAA976E}"/>
                </a:ext>
              </a:extLst>
            </p:cNvPr>
            <p:cNvSpPr txBox="1"/>
            <p:nvPr/>
          </p:nvSpPr>
          <p:spPr>
            <a:xfrm>
              <a:off x="9982200" y="5881155"/>
              <a:ext cx="1981633" cy="461665"/>
            </a:xfrm>
            <a:prstGeom prst="rect">
              <a:avLst/>
            </a:prstGeom>
            <a:noFill/>
          </p:spPr>
          <p:txBody>
            <a:bodyPr wrap="none" rtlCol="0">
              <a:spAutoFit/>
            </a:bodyPr>
            <a:lstStyle/>
            <a:p>
              <a:r>
                <a:rPr lang="en-US" sz="2400" dirty="0"/>
                <a:t>2022, 2.5 um</a:t>
              </a:r>
            </a:p>
          </p:txBody>
        </p:sp>
        <p:sp>
          <p:nvSpPr>
            <p:cNvPr id="60" name="TextBox 59">
              <a:extLst>
                <a:ext uri="{FF2B5EF4-FFF2-40B4-BE49-F238E27FC236}">
                  <a16:creationId xmlns:a16="http://schemas.microsoft.com/office/drawing/2014/main" id="{2FF5F169-CA5E-8640-A340-A0E9CE240874}"/>
                </a:ext>
              </a:extLst>
            </p:cNvPr>
            <p:cNvSpPr txBox="1"/>
            <p:nvPr/>
          </p:nvSpPr>
          <p:spPr>
            <a:xfrm>
              <a:off x="337689" y="3951391"/>
              <a:ext cx="1963999" cy="1200329"/>
            </a:xfrm>
            <a:prstGeom prst="rect">
              <a:avLst/>
            </a:prstGeom>
            <a:noFill/>
          </p:spPr>
          <p:txBody>
            <a:bodyPr wrap="none" rtlCol="0">
              <a:spAutoFit/>
            </a:bodyPr>
            <a:lstStyle/>
            <a:p>
              <a:r>
                <a:rPr lang="en-US" sz="2400" b="1" dirty="0">
                  <a:solidFill>
                    <a:schemeClr val="accent2"/>
                  </a:solidFill>
                </a:rPr>
                <a:t>multi-stage</a:t>
              </a:r>
            </a:p>
            <a:p>
              <a:r>
                <a:rPr lang="en-US" sz="2400" b="1" dirty="0">
                  <a:solidFill>
                    <a:schemeClr val="accent2"/>
                  </a:solidFill>
                </a:rPr>
                <a:t>assembly of</a:t>
              </a:r>
            </a:p>
            <a:p>
              <a:r>
                <a:rPr lang="en-US" sz="2400" b="1" dirty="0">
                  <a:solidFill>
                    <a:schemeClr val="accent2"/>
                  </a:solidFill>
                </a:rPr>
                <a:t>structures</a:t>
              </a:r>
            </a:p>
          </p:txBody>
        </p:sp>
        <p:sp>
          <p:nvSpPr>
            <p:cNvPr id="62" name="Rounded Rectangle 61">
              <a:extLst>
                <a:ext uri="{FF2B5EF4-FFF2-40B4-BE49-F238E27FC236}">
                  <a16:creationId xmlns:a16="http://schemas.microsoft.com/office/drawing/2014/main" id="{BA4DFF5A-E1DF-7940-882B-0DDA4B67CAEC}"/>
                </a:ext>
              </a:extLst>
            </p:cNvPr>
            <p:cNvSpPr/>
            <p:nvPr/>
          </p:nvSpPr>
          <p:spPr>
            <a:xfrm>
              <a:off x="82725" y="3886199"/>
              <a:ext cx="11972612" cy="2528455"/>
            </a:xfrm>
            <a:prstGeom prst="roundRect">
              <a:avLst/>
            </a:pr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4129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Progress in Dynamic DNA Nanotechnology</a:t>
            </a:r>
            <a:endParaRPr kumimoji="1" lang="ja-JP" altLang="en-US" dirty="0"/>
          </a:p>
        </p:txBody>
      </p:sp>
      <p:sp>
        <p:nvSpPr>
          <p:cNvPr id="34" name="Rounded Rectangle 33">
            <a:extLst>
              <a:ext uri="{FF2B5EF4-FFF2-40B4-BE49-F238E27FC236}">
                <a16:creationId xmlns:a16="http://schemas.microsoft.com/office/drawing/2014/main" id="{68A3879A-CE0F-C947-BE82-94D2B0BEBEC3}"/>
              </a:ext>
            </a:extLst>
          </p:cNvPr>
          <p:cNvSpPr/>
          <p:nvPr/>
        </p:nvSpPr>
        <p:spPr>
          <a:xfrm>
            <a:off x="109694" y="2209800"/>
            <a:ext cx="11972612" cy="3200400"/>
          </a:xfrm>
          <a:prstGeom prst="roundRect">
            <a:avLst/>
          </a:pr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AAD57303-DF1D-5C4E-B9B9-3B9289D7FC11}"/>
              </a:ext>
            </a:extLst>
          </p:cNvPr>
          <p:cNvPicPr>
            <a:picLocks noChangeAspect="1"/>
          </p:cNvPicPr>
          <p:nvPr/>
        </p:nvPicPr>
        <p:blipFill>
          <a:blip r:embed="rId3"/>
          <a:stretch>
            <a:fillRect/>
          </a:stretch>
        </p:blipFill>
        <p:spPr>
          <a:xfrm>
            <a:off x="160943" y="2837452"/>
            <a:ext cx="1979571" cy="1211695"/>
          </a:xfrm>
          <a:prstGeom prst="rect">
            <a:avLst/>
          </a:prstGeom>
        </p:spPr>
      </p:pic>
      <p:sp>
        <p:nvSpPr>
          <p:cNvPr id="64" name="TextBox 63">
            <a:extLst>
              <a:ext uri="{FF2B5EF4-FFF2-40B4-BE49-F238E27FC236}">
                <a16:creationId xmlns:a16="http://schemas.microsoft.com/office/drawing/2014/main" id="{851C9359-2DE1-EE46-8DB5-83BF44DD6600}"/>
              </a:ext>
            </a:extLst>
          </p:cNvPr>
          <p:cNvSpPr txBox="1"/>
          <p:nvPr/>
        </p:nvSpPr>
        <p:spPr>
          <a:xfrm>
            <a:off x="337689" y="2231719"/>
            <a:ext cx="2029723" cy="461665"/>
          </a:xfrm>
          <a:prstGeom prst="rect">
            <a:avLst/>
          </a:prstGeom>
          <a:noFill/>
        </p:spPr>
        <p:txBody>
          <a:bodyPr wrap="none" rtlCol="0">
            <a:spAutoFit/>
          </a:bodyPr>
          <a:lstStyle/>
          <a:p>
            <a:r>
              <a:rPr lang="en-US" sz="2400" b="1" dirty="0">
                <a:solidFill>
                  <a:schemeClr val="accent2"/>
                </a:solidFill>
              </a:rPr>
              <a:t>computation</a:t>
            </a:r>
          </a:p>
        </p:txBody>
      </p:sp>
      <p:sp>
        <p:nvSpPr>
          <p:cNvPr id="65" name="TextBox 64">
            <a:extLst>
              <a:ext uri="{FF2B5EF4-FFF2-40B4-BE49-F238E27FC236}">
                <a16:creationId xmlns:a16="http://schemas.microsoft.com/office/drawing/2014/main" id="{37D54CE1-54AB-944F-B697-D2B5AFFFBBFC}"/>
              </a:ext>
            </a:extLst>
          </p:cNvPr>
          <p:cNvSpPr txBox="1"/>
          <p:nvPr/>
        </p:nvSpPr>
        <p:spPr>
          <a:xfrm>
            <a:off x="152400" y="4101735"/>
            <a:ext cx="1802095" cy="1200329"/>
          </a:xfrm>
          <a:prstGeom prst="rect">
            <a:avLst/>
          </a:prstGeom>
          <a:noFill/>
        </p:spPr>
        <p:txBody>
          <a:bodyPr wrap="none" rtlCol="0">
            <a:spAutoFit/>
          </a:bodyPr>
          <a:lstStyle/>
          <a:p>
            <a:pPr algn="ctr"/>
            <a:r>
              <a:rPr lang="en-US" sz="2400" dirty="0"/>
              <a:t>1994, HPP</a:t>
            </a:r>
          </a:p>
          <a:p>
            <a:pPr algn="ctr"/>
            <a:r>
              <a:rPr lang="en-US" sz="2400" dirty="0"/>
              <a:t>~20 strands</a:t>
            </a:r>
          </a:p>
          <a:p>
            <a:pPr algn="ctr"/>
            <a:r>
              <a:rPr lang="en-US" sz="2400" dirty="0" err="1"/>
              <a:t>Adleman</a:t>
            </a:r>
            <a:endParaRPr lang="en-US" sz="2400" dirty="0"/>
          </a:p>
        </p:txBody>
      </p:sp>
      <p:pic>
        <p:nvPicPr>
          <p:cNvPr id="66" name="Picture 65">
            <a:extLst>
              <a:ext uri="{FF2B5EF4-FFF2-40B4-BE49-F238E27FC236}">
                <a16:creationId xmlns:a16="http://schemas.microsoft.com/office/drawing/2014/main" id="{F9E8AE40-E794-7944-A6B4-AC4E459205F4}"/>
              </a:ext>
            </a:extLst>
          </p:cNvPr>
          <p:cNvPicPr>
            <a:picLocks noChangeAspect="1"/>
          </p:cNvPicPr>
          <p:nvPr/>
        </p:nvPicPr>
        <p:blipFill>
          <a:blip r:embed="rId4"/>
          <a:stretch>
            <a:fillRect/>
          </a:stretch>
        </p:blipFill>
        <p:spPr>
          <a:xfrm>
            <a:off x="2166927" y="2687339"/>
            <a:ext cx="2070054" cy="1392111"/>
          </a:xfrm>
          <a:prstGeom prst="rect">
            <a:avLst/>
          </a:prstGeom>
        </p:spPr>
      </p:pic>
      <p:sp>
        <p:nvSpPr>
          <p:cNvPr id="67" name="TextBox 66">
            <a:extLst>
              <a:ext uri="{FF2B5EF4-FFF2-40B4-BE49-F238E27FC236}">
                <a16:creationId xmlns:a16="http://schemas.microsoft.com/office/drawing/2014/main" id="{92FF25E2-62C2-494C-90D3-8164E3035FDB}"/>
              </a:ext>
            </a:extLst>
          </p:cNvPr>
          <p:cNvSpPr txBox="1"/>
          <p:nvPr/>
        </p:nvSpPr>
        <p:spPr>
          <a:xfrm>
            <a:off x="1841918" y="4101735"/>
            <a:ext cx="2351541" cy="1200329"/>
          </a:xfrm>
          <a:prstGeom prst="rect">
            <a:avLst/>
          </a:prstGeom>
          <a:noFill/>
        </p:spPr>
        <p:txBody>
          <a:bodyPr wrap="none" rtlCol="0">
            <a:spAutoFit/>
          </a:bodyPr>
          <a:lstStyle/>
          <a:p>
            <a:pPr algn="ctr"/>
            <a:r>
              <a:rPr lang="en-US" sz="2400" dirty="0"/>
              <a:t>2000, CNF-SAT</a:t>
            </a:r>
          </a:p>
          <a:p>
            <a:pPr algn="ctr"/>
            <a:r>
              <a:rPr lang="en-US" sz="2400" dirty="0"/>
              <a:t>~60 strands</a:t>
            </a:r>
          </a:p>
          <a:p>
            <a:pPr algn="ctr"/>
            <a:r>
              <a:rPr lang="en-US" sz="2400" dirty="0"/>
              <a:t>Sakamoto et al</a:t>
            </a:r>
          </a:p>
        </p:txBody>
      </p:sp>
      <p:pic>
        <p:nvPicPr>
          <p:cNvPr id="68" name="Picture 67">
            <a:extLst>
              <a:ext uri="{FF2B5EF4-FFF2-40B4-BE49-F238E27FC236}">
                <a16:creationId xmlns:a16="http://schemas.microsoft.com/office/drawing/2014/main" id="{CCDF6313-7EFF-4142-A7BB-6B7C259EE922}"/>
              </a:ext>
            </a:extLst>
          </p:cNvPr>
          <p:cNvPicPr>
            <a:picLocks noChangeAspect="1"/>
          </p:cNvPicPr>
          <p:nvPr/>
        </p:nvPicPr>
        <p:blipFill>
          <a:blip r:embed="rId5"/>
          <a:stretch>
            <a:fillRect/>
          </a:stretch>
        </p:blipFill>
        <p:spPr>
          <a:xfrm>
            <a:off x="4515961" y="2356913"/>
            <a:ext cx="1680723" cy="1764569"/>
          </a:xfrm>
          <a:prstGeom prst="rect">
            <a:avLst/>
          </a:prstGeom>
        </p:spPr>
      </p:pic>
      <p:sp>
        <p:nvSpPr>
          <p:cNvPr id="69" name="TextBox 68">
            <a:extLst>
              <a:ext uri="{FF2B5EF4-FFF2-40B4-BE49-F238E27FC236}">
                <a16:creationId xmlns:a16="http://schemas.microsoft.com/office/drawing/2014/main" id="{428F1CE3-2E97-4447-AE94-577C371D6BCB}"/>
              </a:ext>
            </a:extLst>
          </p:cNvPr>
          <p:cNvSpPr txBox="1"/>
          <p:nvPr/>
        </p:nvSpPr>
        <p:spPr>
          <a:xfrm>
            <a:off x="4161199" y="4101735"/>
            <a:ext cx="2392001" cy="1200329"/>
          </a:xfrm>
          <a:prstGeom prst="rect">
            <a:avLst/>
          </a:prstGeom>
          <a:noFill/>
        </p:spPr>
        <p:txBody>
          <a:bodyPr wrap="none" rtlCol="0">
            <a:spAutoFit/>
          </a:bodyPr>
          <a:lstStyle/>
          <a:p>
            <a:pPr algn="ctr"/>
            <a:r>
              <a:rPr lang="en-US" sz="2400" dirty="0"/>
              <a:t>2003, tic-tac-toe</a:t>
            </a:r>
          </a:p>
          <a:p>
            <a:pPr algn="ctr"/>
            <a:r>
              <a:rPr lang="en-US" sz="2400" dirty="0"/>
              <a:t>~30 strands</a:t>
            </a:r>
          </a:p>
          <a:p>
            <a:pPr algn="ctr"/>
            <a:r>
              <a:rPr lang="en-US" sz="2400" dirty="0" err="1"/>
              <a:t>Stojanovic</a:t>
            </a:r>
            <a:r>
              <a:rPr lang="en-US" sz="2400" dirty="0"/>
              <a:t> et al</a:t>
            </a:r>
          </a:p>
        </p:txBody>
      </p:sp>
      <p:grpSp>
        <p:nvGrpSpPr>
          <p:cNvPr id="70" name="Group 69">
            <a:extLst>
              <a:ext uri="{FF2B5EF4-FFF2-40B4-BE49-F238E27FC236}">
                <a16:creationId xmlns:a16="http://schemas.microsoft.com/office/drawing/2014/main" id="{8F73B173-1D9D-2743-9808-68F8C6B43176}"/>
              </a:ext>
            </a:extLst>
          </p:cNvPr>
          <p:cNvGrpSpPr/>
          <p:nvPr/>
        </p:nvGrpSpPr>
        <p:grpSpPr>
          <a:xfrm>
            <a:off x="6546350" y="2398947"/>
            <a:ext cx="2833100" cy="1710836"/>
            <a:chOff x="6442041" y="4929338"/>
            <a:chExt cx="1422001" cy="880264"/>
          </a:xfrm>
        </p:grpSpPr>
        <p:pic>
          <p:nvPicPr>
            <p:cNvPr id="71" name="Picture 70">
              <a:extLst>
                <a:ext uri="{FF2B5EF4-FFF2-40B4-BE49-F238E27FC236}">
                  <a16:creationId xmlns:a16="http://schemas.microsoft.com/office/drawing/2014/main" id="{FA34EB84-0C04-2349-9127-69DF37087884}"/>
                </a:ext>
              </a:extLst>
            </p:cNvPr>
            <p:cNvPicPr>
              <a:picLocks noChangeAspect="1"/>
            </p:cNvPicPr>
            <p:nvPr/>
          </p:nvPicPr>
          <p:blipFill rotWithShape="1">
            <a:blip r:embed="rId6"/>
            <a:srcRect l="30727" t="11859" r="55126" b="72113"/>
            <a:stretch/>
          </p:blipFill>
          <p:spPr>
            <a:xfrm>
              <a:off x="6442041" y="4929338"/>
              <a:ext cx="1288712" cy="864657"/>
            </a:xfrm>
            <a:prstGeom prst="rect">
              <a:avLst/>
            </a:prstGeom>
          </p:spPr>
        </p:pic>
        <p:sp>
          <p:nvSpPr>
            <p:cNvPr id="72" name="Rectangle 71">
              <a:extLst>
                <a:ext uri="{FF2B5EF4-FFF2-40B4-BE49-F238E27FC236}">
                  <a16:creationId xmlns:a16="http://schemas.microsoft.com/office/drawing/2014/main" id="{ABBBB98E-76B1-CB47-804B-41CD0AC9FF66}"/>
                </a:ext>
              </a:extLst>
            </p:cNvPr>
            <p:cNvSpPr/>
            <p:nvPr/>
          </p:nvSpPr>
          <p:spPr>
            <a:xfrm>
              <a:off x="7633913" y="5232643"/>
              <a:ext cx="230129" cy="2203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0F622F6-869C-2440-A98D-1732A02B09D7}"/>
                </a:ext>
              </a:extLst>
            </p:cNvPr>
            <p:cNvSpPr/>
            <p:nvPr/>
          </p:nvSpPr>
          <p:spPr>
            <a:xfrm>
              <a:off x="6611113" y="5605797"/>
              <a:ext cx="487271" cy="203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BE8DF993-FCB5-D740-BE91-A87119DB765C}"/>
              </a:ext>
            </a:extLst>
          </p:cNvPr>
          <p:cNvSpPr txBox="1"/>
          <p:nvPr/>
        </p:nvSpPr>
        <p:spPr>
          <a:xfrm>
            <a:off x="6482065" y="4101735"/>
            <a:ext cx="2890535" cy="1200329"/>
          </a:xfrm>
          <a:prstGeom prst="rect">
            <a:avLst/>
          </a:prstGeom>
          <a:noFill/>
        </p:spPr>
        <p:txBody>
          <a:bodyPr wrap="none" rtlCol="0">
            <a:spAutoFit/>
          </a:bodyPr>
          <a:lstStyle/>
          <a:p>
            <a:pPr algn="ctr"/>
            <a:r>
              <a:rPr lang="en-US" sz="2400" dirty="0"/>
              <a:t>2006, digital circuits</a:t>
            </a:r>
          </a:p>
          <a:p>
            <a:pPr algn="ctr"/>
            <a:r>
              <a:rPr lang="en-US" sz="2400" dirty="0"/>
              <a:t>~40 strands</a:t>
            </a:r>
          </a:p>
          <a:p>
            <a:pPr algn="ctr"/>
            <a:r>
              <a:rPr lang="en-US" sz="2400" dirty="0"/>
              <a:t>Seelig et al</a:t>
            </a:r>
          </a:p>
        </p:txBody>
      </p:sp>
      <p:pic>
        <p:nvPicPr>
          <p:cNvPr id="75" name="Picture 74">
            <a:extLst>
              <a:ext uri="{FF2B5EF4-FFF2-40B4-BE49-F238E27FC236}">
                <a16:creationId xmlns:a16="http://schemas.microsoft.com/office/drawing/2014/main" id="{C7E15C90-6DF8-6D45-AC23-B3EFE75198FC}"/>
              </a:ext>
            </a:extLst>
          </p:cNvPr>
          <p:cNvPicPr>
            <a:picLocks noChangeAspect="1"/>
          </p:cNvPicPr>
          <p:nvPr/>
        </p:nvPicPr>
        <p:blipFill>
          <a:blip r:embed="rId7"/>
          <a:stretch>
            <a:fillRect/>
          </a:stretch>
        </p:blipFill>
        <p:spPr>
          <a:xfrm>
            <a:off x="9373891" y="2360617"/>
            <a:ext cx="2429435" cy="1681916"/>
          </a:xfrm>
          <a:prstGeom prst="rect">
            <a:avLst/>
          </a:prstGeom>
        </p:spPr>
      </p:pic>
      <p:sp>
        <p:nvSpPr>
          <p:cNvPr id="76" name="TextBox 75">
            <a:extLst>
              <a:ext uri="{FF2B5EF4-FFF2-40B4-BE49-F238E27FC236}">
                <a16:creationId xmlns:a16="http://schemas.microsoft.com/office/drawing/2014/main" id="{E6D25553-41E3-5847-B3A5-A12E2029CF5A}"/>
              </a:ext>
            </a:extLst>
          </p:cNvPr>
          <p:cNvSpPr txBox="1"/>
          <p:nvPr/>
        </p:nvSpPr>
        <p:spPr>
          <a:xfrm>
            <a:off x="9474474" y="4101735"/>
            <a:ext cx="2565126" cy="1200329"/>
          </a:xfrm>
          <a:prstGeom prst="rect">
            <a:avLst/>
          </a:prstGeom>
          <a:noFill/>
        </p:spPr>
        <p:txBody>
          <a:bodyPr wrap="none" rtlCol="0">
            <a:spAutoFit/>
          </a:bodyPr>
          <a:lstStyle/>
          <a:p>
            <a:pPr algn="ctr"/>
            <a:r>
              <a:rPr lang="en-US" sz="2400" dirty="0"/>
              <a:t>2018, neural nets</a:t>
            </a:r>
          </a:p>
          <a:p>
            <a:pPr algn="ctr"/>
            <a:r>
              <a:rPr lang="en-US" sz="2400" dirty="0"/>
              <a:t>~500 strands</a:t>
            </a:r>
          </a:p>
          <a:p>
            <a:pPr algn="ctr"/>
            <a:r>
              <a:rPr lang="en-US" sz="2400" dirty="0"/>
              <a:t>Cherry &amp; Qian</a:t>
            </a:r>
          </a:p>
        </p:txBody>
      </p:sp>
    </p:spTree>
    <p:extLst>
      <p:ext uri="{BB962C8B-B14F-4D97-AF65-F5344CB8AC3E}">
        <p14:creationId xmlns:p14="http://schemas.microsoft.com/office/powerpoint/2010/main" val="2144415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Applications of DNA Nanotechnology</a:t>
            </a:r>
            <a:endParaRPr kumimoji="1" lang="ja-JP" altLang="en-US" dirty="0"/>
          </a:p>
        </p:txBody>
      </p:sp>
      <p:sp>
        <p:nvSpPr>
          <p:cNvPr id="34" name="Rounded Rectangle 33">
            <a:extLst>
              <a:ext uri="{FF2B5EF4-FFF2-40B4-BE49-F238E27FC236}">
                <a16:creationId xmlns:a16="http://schemas.microsoft.com/office/drawing/2014/main" id="{68A3879A-CE0F-C947-BE82-94D2B0BEBEC3}"/>
              </a:ext>
            </a:extLst>
          </p:cNvPr>
          <p:cNvSpPr/>
          <p:nvPr/>
        </p:nvSpPr>
        <p:spPr>
          <a:xfrm>
            <a:off x="109694" y="1295400"/>
            <a:ext cx="7891306" cy="3429000"/>
          </a:xfrm>
          <a:prstGeom prst="roundRect">
            <a:avLst/>
          </a:pr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851C9359-2DE1-EE46-8DB5-83BF44DD6600}"/>
              </a:ext>
            </a:extLst>
          </p:cNvPr>
          <p:cNvSpPr txBox="1"/>
          <p:nvPr/>
        </p:nvSpPr>
        <p:spPr>
          <a:xfrm>
            <a:off x="337689" y="1371600"/>
            <a:ext cx="7534435" cy="830997"/>
          </a:xfrm>
          <a:prstGeom prst="rect">
            <a:avLst/>
          </a:prstGeom>
          <a:noFill/>
        </p:spPr>
        <p:txBody>
          <a:bodyPr wrap="none" rtlCol="0">
            <a:spAutoFit/>
          </a:bodyPr>
          <a:lstStyle/>
          <a:p>
            <a:r>
              <a:rPr lang="en-US" sz="2400" b="1" dirty="0">
                <a:solidFill>
                  <a:schemeClr val="accent2"/>
                </a:solidFill>
              </a:rPr>
              <a:t>lithographic-scale patterning of molecular devices</a:t>
            </a:r>
          </a:p>
          <a:p>
            <a:r>
              <a:rPr lang="en-US" sz="2400" b="1" dirty="0">
                <a:solidFill>
                  <a:schemeClr val="accent2"/>
                </a:solidFill>
              </a:rPr>
              <a:t>for optics &amp; diagnostics &amp; DNA sequencing</a:t>
            </a:r>
          </a:p>
        </p:txBody>
      </p:sp>
      <p:sp>
        <p:nvSpPr>
          <p:cNvPr id="65" name="TextBox 64">
            <a:extLst>
              <a:ext uri="{FF2B5EF4-FFF2-40B4-BE49-F238E27FC236}">
                <a16:creationId xmlns:a16="http://schemas.microsoft.com/office/drawing/2014/main" id="{37D54CE1-54AB-944F-B697-D2B5AFFFBBFC}"/>
              </a:ext>
            </a:extLst>
          </p:cNvPr>
          <p:cNvSpPr txBox="1"/>
          <p:nvPr/>
        </p:nvSpPr>
        <p:spPr>
          <a:xfrm>
            <a:off x="381002" y="4262735"/>
            <a:ext cx="5798382" cy="461665"/>
          </a:xfrm>
          <a:prstGeom prst="rect">
            <a:avLst/>
          </a:prstGeom>
          <a:noFill/>
        </p:spPr>
        <p:txBody>
          <a:bodyPr wrap="none" rtlCol="0">
            <a:spAutoFit/>
          </a:bodyPr>
          <a:lstStyle/>
          <a:p>
            <a:pPr algn="ctr"/>
            <a:r>
              <a:rPr lang="en-US" sz="2400" dirty="0"/>
              <a:t>Gopinath, …, </a:t>
            </a:r>
            <a:r>
              <a:rPr lang="en-US" sz="2400" dirty="0" err="1"/>
              <a:t>Rothemund</a:t>
            </a:r>
            <a:r>
              <a:rPr lang="en-US" sz="2400" dirty="0"/>
              <a:t>, Science, 2021</a:t>
            </a:r>
          </a:p>
        </p:txBody>
      </p:sp>
      <p:pic>
        <p:nvPicPr>
          <p:cNvPr id="4" name="Picture 3">
            <a:extLst>
              <a:ext uri="{FF2B5EF4-FFF2-40B4-BE49-F238E27FC236}">
                <a16:creationId xmlns:a16="http://schemas.microsoft.com/office/drawing/2014/main" id="{66CAC4A0-1B57-A441-B95B-2B0AB88C1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200139"/>
            <a:ext cx="3727221" cy="2117238"/>
          </a:xfrm>
          <a:prstGeom prst="rect">
            <a:avLst/>
          </a:prstGeom>
        </p:spPr>
      </p:pic>
      <p:pic>
        <p:nvPicPr>
          <p:cNvPr id="6" name="Picture 5">
            <a:extLst>
              <a:ext uri="{FF2B5EF4-FFF2-40B4-BE49-F238E27FC236}">
                <a16:creationId xmlns:a16="http://schemas.microsoft.com/office/drawing/2014/main" id="{89A5B40E-168B-9742-92BF-D1FCB0A87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394" y="2392878"/>
            <a:ext cx="1633827" cy="1930458"/>
          </a:xfrm>
          <a:prstGeom prst="rect">
            <a:avLst/>
          </a:prstGeom>
        </p:spPr>
      </p:pic>
      <p:sp>
        <p:nvSpPr>
          <p:cNvPr id="22" name="Rounded Rectangle 21">
            <a:extLst>
              <a:ext uri="{FF2B5EF4-FFF2-40B4-BE49-F238E27FC236}">
                <a16:creationId xmlns:a16="http://schemas.microsoft.com/office/drawing/2014/main" id="{D5D5BFB1-02F5-0147-8ECC-02800D105718}"/>
              </a:ext>
            </a:extLst>
          </p:cNvPr>
          <p:cNvSpPr/>
          <p:nvPr/>
        </p:nvSpPr>
        <p:spPr>
          <a:xfrm>
            <a:off x="8100119" y="1295400"/>
            <a:ext cx="3939481" cy="3429000"/>
          </a:xfrm>
          <a:prstGeom prst="roundRect">
            <a:avLst/>
          </a:pr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B99C17E-B27F-214D-A345-AA45C980BF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822088" y="1270449"/>
            <a:ext cx="2717757" cy="3478901"/>
          </a:xfrm>
          <a:prstGeom prst="rect">
            <a:avLst/>
          </a:prstGeom>
        </p:spPr>
      </p:pic>
      <p:sp>
        <p:nvSpPr>
          <p:cNvPr id="25" name="TextBox 24">
            <a:extLst>
              <a:ext uri="{FF2B5EF4-FFF2-40B4-BE49-F238E27FC236}">
                <a16:creationId xmlns:a16="http://schemas.microsoft.com/office/drawing/2014/main" id="{6715E3E3-8558-B34D-B8C1-B03C6D0010CB}"/>
              </a:ext>
            </a:extLst>
          </p:cNvPr>
          <p:cNvSpPr txBox="1"/>
          <p:nvPr/>
        </p:nvSpPr>
        <p:spPr>
          <a:xfrm>
            <a:off x="8839200" y="4262733"/>
            <a:ext cx="2752677" cy="461665"/>
          </a:xfrm>
          <a:prstGeom prst="rect">
            <a:avLst/>
          </a:prstGeom>
          <a:noFill/>
        </p:spPr>
        <p:txBody>
          <a:bodyPr wrap="none" rtlCol="0">
            <a:spAutoFit/>
          </a:bodyPr>
          <a:lstStyle/>
          <a:p>
            <a:pPr algn="ctr"/>
            <a:r>
              <a:rPr lang="en-US" sz="2400" dirty="0"/>
              <a:t>Benson et al, 2022</a:t>
            </a:r>
          </a:p>
        </p:txBody>
      </p:sp>
      <p:sp>
        <p:nvSpPr>
          <p:cNvPr id="26" name="TextBox 25">
            <a:extLst>
              <a:ext uri="{FF2B5EF4-FFF2-40B4-BE49-F238E27FC236}">
                <a16:creationId xmlns:a16="http://schemas.microsoft.com/office/drawing/2014/main" id="{B03C4904-26B5-8B4E-901E-21EDAED426BF}"/>
              </a:ext>
            </a:extLst>
          </p:cNvPr>
          <p:cNvSpPr txBox="1"/>
          <p:nvPr/>
        </p:nvSpPr>
        <p:spPr>
          <a:xfrm>
            <a:off x="8441516" y="1371600"/>
            <a:ext cx="3440173" cy="461665"/>
          </a:xfrm>
          <a:prstGeom prst="rect">
            <a:avLst/>
          </a:prstGeom>
          <a:noFill/>
        </p:spPr>
        <p:txBody>
          <a:bodyPr wrap="none" rtlCol="0">
            <a:spAutoFit/>
          </a:bodyPr>
          <a:lstStyle/>
          <a:p>
            <a:r>
              <a:rPr lang="en-US" sz="2400" b="1" dirty="0">
                <a:solidFill>
                  <a:schemeClr val="accent2"/>
                </a:solidFill>
              </a:rPr>
              <a:t>DNA molecular printer</a:t>
            </a:r>
          </a:p>
        </p:txBody>
      </p:sp>
      <p:sp>
        <p:nvSpPr>
          <p:cNvPr id="27" name="Rounded Rectangle 26">
            <a:extLst>
              <a:ext uri="{FF2B5EF4-FFF2-40B4-BE49-F238E27FC236}">
                <a16:creationId xmlns:a16="http://schemas.microsoft.com/office/drawing/2014/main" id="{0342D97A-94C0-A142-B698-99EA6C8EE99A}"/>
              </a:ext>
            </a:extLst>
          </p:cNvPr>
          <p:cNvSpPr/>
          <p:nvPr/>
        </p:nvSpPr>
        <p:spPr>
          <a:xfrm>
            <a:off x="109694" y="4914680"/>
            <a:ext cx="11929906" cy="1479087"/>
          </a:xfrm>
          <a:prstGeom prst="roundRect">
            <a:avLst/>
          </a:pr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43490BA-537E-4C43-A6F0-81B88CC4B0F6}"/>
              </a:ext>
            </a:extLst>
          </p:cNvPr>
          <p:cNvSpPr txBox="1"/>
          <p:nvPr/>
        </p:nvSpPr>
        <p:spPr>
          <a:xfrm>
            <a:off x="337689" y="4915083"/>
            <a:ext cx="4937570" cy="461665"/>
          </a:xfrm>
          <a:prstGeom prst="rect">
            <a:avLst/>
          </a:prstGeom>
          <a:noFill/>
        </p:spPr>
        <p:txBody>
          <a:bodyPr wrap="none" rtlCol="0">
            <a:spAutoFit/>
          </a:bodyPr>
          <a:lstStyle/>
          <a:p>
            <a:r>
              <a:rPr lang="en-US" sz="2400" b="1" dirty="0">
                <a:solidFill>
                  <a:schemeClr val="accent2"/>
                </a:solidFill>
              </a:rPr>
              <a:t>Start-ups and commercialization</a:t>
            </a:r>
          </a:p>
        </p:txBody>
      </p:sp>
      <p:sp>
        <p:nvSpPr>
          <p:cNvPr id="29" name="TextBox 28">
            <a:extLst>
              <a:ext uri="{FF2B5EF4-FFF2-40B4-BE49-F238E27FC236}">
                <a16:creationId xmlns:a16="http://schemas.microsoft.com/office/drawing/2014/main" id="{C8937F50-51B0-2547-AA88-BAB942296FE1}"/>
              </a:ext>
            </a:extLst>
          </p:cNvPr>
          <p:cNvSpPr txBox="1"/>
          <p:nvPr/>
        </p:nvSpPr>
        <p:spPr>
          <a:xfrm>
            <a:off x="337689" y="5376748"/>
            <a:ext cx="11473309" cy="830997"/>
          </a:xfrm>
          <a:prstGeom prst="rect">
            <a:avLst/>
          </a:prstGeom>
          <a:noFill/>
        </p:spPr>
        <p:txBody>
          <a:bodyPr wrap="square" rtlCol="0">
            <a:spAutoFit/>
          </a:bodyPr>
          <a:lstStyle/>
          <a:p>
            <a:r>
              <a:rPr lang="en-US" sz="2400" dirty="0"/>
              <a:t>About 20 companies employ DNA nanotechnology for products relating to biological imaging, diagnostic, therapeutics, proteomics, DNA sequencing </a:t>
            </a:r>
          </a:p>
        </p:txBody>
      </p:sp>
    </p:spTree>
    <p:extLst>
      <p:ext uri="{BB962C8B-B14F-4D97-AF65-F5344CB8AC3E}">
        <p14:creationId xmlns:p14="http://schemas.microsoft.com/office/powerpoint/2010/main" val="119743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Growth of Complexity in DNA Nanotech</a:t>
            </a:r>
            <a:endParaRPr kumimoji="1" lang="ja-JP" altLang="en-US" dirty="0"/>
          </a:p>
        </p:txBody>
      </p:sp>
      <p:pic>
        <p:nvPicPr>
          <p:cNvPr id="4" name="Picture 3">
            <a:extLst>
              <a:ext uri="{FF2B5EF4-FFF2-40B4-BE49-F238E27FC236}">
                <a16:creationId xmlns:a16="http://schemas.microsoft.com/office/drawing/2014/main" id="{12DEA351-6769-0C4B-8668-6297213B3FFE}"/>
              </a:ext>
            </a:extLst>
          </p:cNvPr>
          <p:cNvPicPr>
            <a:picLocks noChangeAspect="1"/>
          </p:cNvPicPr>
          <p:nvPr/>
        </p:nvPicPr>
        <p:blipFill>
          <a:blip r:embed="rId3"/>
          <a:stretch>
            <a:fillRect/>
          </a:stretch>
        </p:blipFill>
        <p:spPr>
          <a:xfrm>
            <a:off x="1447800" y="1066800"/>
            <a:ext cx="8774140" cy="5423053"/>
          </a:xfrm>
          <a:prstGeom prst="rect">
            <a:avLst/>
          </a:prstGeom>
        </p:spPr>
      </p:pic>
      <p:sp>
        <p:nvSpPr>
          <p:cNvPr id="5" name="TextBox 4">
            <a:extLst>
              <a:ext uri="{FF2B5EF4-FFF2-40B4-BE49-F238E27FC236}">
                <a16:creationId xmlns:a16="http://schemas.microsoft.com/office/drawing/2014/main" id="{3DCF0BF8-AAE6-1B46-B8BF-83C6C1C89A50}"/>
              </a:ext>
            </a:extLst>
          </p:cNvPr>
          <p:cNvSpPr txBox="1"/>
          <p:nvPr/>
        </p:nvSpPr>
        <p:spPr>
          <a:xfrm>
            <a:off x="3659578" y="1507176"/>
            <a:ext cx="3427541" cy="400110"/>
          </a:xfrm>
          <a:prstGeom prst="rect">
            <a:avLst/>
          </a:prstGeom>
          <a:solidFill>
            <a:schemeClr val="bg1"/>
          </a:solidFill>
        </p:spPr>
        <p:txBody>
          <a:bodyPr wrap="none" rtlCol="0">
            <a:spAutoFit/>
          </a:bodyPr>
          <a:lstStyle/>
          <a:p>
            <a:r>
              <a:rPr lang="en-US" sz="2000" dirty="0"/>
              <a:t>structure (mass, multi-stage)</a:t>
            </a:r>
          </a:p>
        </p:txBody>
      </p:sp>
      <p:sp>
        <p:nvSpPr>
          <p:cNvPr id="6" name="TextBox 5">
            <a:extLst>
              <a:ext uri="{FF2B5EF4-FFF2-40B4-BE49-F238E27FC236}">
                <a16:creationId xmlns:a16="http://schemas.microsoft.com/office/drawing/2014/main" id="{188D4BA5-C727-D34B-A469-89B97E8DB714}"/>
              </a:ext>
            </a:extLst>
          </p:cNvPr>
          <p:cNvSpPr txBox="1"/>
          <p:nvPr/>
        </p:nvSpPr>
        <p:spPr>
          <a:xfrm>
            <a:off x="3659578" y="1947552"/>
            <a:ext cx="3187091" cy="400110"/>
          </a:xfrm>
          <a:prstGeom prst="rect">
            <a:avLst/>
          </a:prstGeom>
          <a:solidFill>
            <a:schemeClr val="bg1"/>
          </a:solidFill>
        </p:spPr>
        <p:txBody>
          <a:bodyPr wrap="none" rtlCol="0">
            <a:spAutoFit/>
          </a:bodyPr>
          <a:lstStyle/>
          <a:p>
            <a:r>
              <a:rPr lang="en-US" sz="2000" dirty="0"/>
              <a:t>structure (design, one-pot)</a:t>
            </a:r>
          </a:p>
        </p:txBody>
      </p:sp>
      <p:sp>
        <p:nvSpPr>
          <p:cNvPr id="7" name="TextBox 6">
            <a:extLst>
              <a:ext uri="{FF2B5EF4-FFF2-40B4-BE49-F238E27FC236}">
                <a16:creationId xmlns:a16="http://schemas.microsoft.com/office/drawing/2014/main" id="{D1B44202-1D7F-4C4E-8759-DC92C1035AF8}"/>
              </a:ext>
            </a:extLst>
          </p:cNvPr>
          <p:cNvSpPr txBox="1"/>
          <p:nvPr/>
        </p:nvSpPr>
        <p:spPr>
          <a:xfrm>
            <a:off x="3659578" y="1959427"/>
            <a:ext cx="3187091" cy="400110"/>
          </a:xfrm>
          <a:prstGeom prst="rect">
            <a:avLst/>
          </a:prstGeom>
          <a:solidFill>
            <a:schemeClr val="bg1"/>
          </a:solidFill>
        </p:spPr>
        <p:txBody>
          <a:bodyPr wrap="none" rtlCol="0">
            <a:spAutoFit/>
          </a:bodyPr>
          <a:lstStyle/>
          <a:p>
            <a:r>
              <a:rPr lang="en-US" sz="2000" dirty="0"/>
              <a:t>structure (design, one-pot)</a:t>
            </a:r>
          </a:p>
        </p:txBody>
      </p:sp>
    </p:spTree>
    <p:extLst>
      <p:ext uri="{BB962C8B-B14F-4D97-AF65-F5344CB8AC3E}">
        <p14:creationId xmlns:p14="http://schemas.microsoft.com/office/powerpoint/2010/main" val="757504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Mead-Conway VLSI Design Revolution</a:t>
            </a:r>
            <a:endParaRPr kumimoji="1" lang="ja-JP" altLang="en-US" dirty="0"/>
          </a:p>
        </p:txBody>
      </p:sp>
      <p:sp>
        <p:nvSpPr>
          <p:cNvPr id="109" name="TextBox 108">
            <a:extLst>
              <a:ext uri="{FF2B5EF4-FFF2-40B4-BE49-F238E27FC236}">
                <a16:creationId xmlns:a16="http://schemas.microsoft.com/office/drawing/2014/main" id="{F9DC17E6-FB96-3749-A57B-4FFA114D0B53}"/>
              </a:ext>
            </a:extLst>
          </p:cNvPr>
          <p:cNvSpPr txBox="1"/>
          <p:nvPr/>
        </p:nvSpPr>
        <p:spPr>
          <a:xfrm>
            <a:off x="2590800" y="-990600"/>
            <a:ext cx="7494294" cy="461665"/>
          </a:xfrm>
          <a:prstGeom prst="rect">
            <a:avLst/>
          </a:prstGeom>
          <a:noFill/>
        </p:spPr>
        <p:txBody>
          <a:bodyPr wrap="square" rtlCol="0">
            <a:spAutoFit/>
          </a:bodyPr>
          <a:lstStyle/>
          <a:p>
            <a:pPr algn="ctr"/>
            <a:r>
              <a:rPr lang="en-US" sz="2400" b="1" dirty="0"/>
              <a:t>Slide on branch migration</a:t>
            </a:r>
          </a:p>
        </p:txBody>
      </p:sp>
      <p:pic>
        <p:nvPicPr>
          <p:cNvPr id="4" name="Picture 3">
            <a:extLst>
              <a:ext uri="{FF2B5EF4-FFF2-40B4-BE49-F238E27FC236}">
                <a16:creationId xmlns:a16="http://schemas.microsoft.com/office/drawing/2014/main" id="{A46022F3-D350-564A-BED0-E0AC02CC6B6C}"/>
              </a:ext>
            </a:extLst>
          </p:cNvPr>
          <p:cNvPicPr>
            <a:picLocks noChangeAspect="1"/>
          </p:cNvPicPr>
          <p:nvPr/>
        </p:nvPicPr>
        <p:blipFill>
          <a:blip r:embed="rId3"/>
          <a:stretch>
            <a:fillRect/>
          </a:stretch>
        </p:blipFill>
        <p:spPr>
          <a:xfrm>
            <a:off x="3401022" y="1354322"/>
            <a:ext cx="3533178" cy="4373974"/>
          </a:xfrm>
          <a:prstGeom prst="rect">
            <a:avLst/>
          </a:prstGeom>
        </p:spPr>
      </p:pic>
      <p:pic>
        <p:nvPicPr>
          <p:cNvPr id="5" name="Picture 4">
            <a:extLst>
              <a:ext uri="{FF2B5EF4-FFF2-40B4-BE49-F238E27FC236}">
                <a16:creationId xmlns:a16="http://schemas.microsoft.com/office/drawing/2014/main" id="{DEF338AA-B5E6-5A4B-82A6-B2D45F32F0C4}"/>
              </a:ext>
            </a:extLst>
          </p:cNvPr>
          <p:cNvPicPr>
            <a:picLocks noChangeAspect="1"/>
          </p:cNvPicPr>
          <p:nvPr/>
        </p:nvPicPr>
        <p:blipFill>
          <a:blip r:embed="rId4"/>
          <a:stretch>
            <a:fillRect/>
          </a:stretch>
        </p:blipFill>
        <p:spPr>
          <a:xfrm>
            <a:off x="152401" y="1354322"/>
            <a:ext cx="3004730" cy="4373974"/>
          </a:xfrm>
          <a:prstGeom prst="rect">
            <a:avLst/>
          </a:prstGeom>
        </p:spPr>
      </p:pic>
      <p:sp>
        <p:nvSpPr>
          <p:cNvPr id="6" name="Content Placeholder 2">
            <a:extLst>
              <a:ext uri="{FF2B5EF4-FFF2-40B4-BE49-F238E27FC236}">
                <a16:creationId xmlns:a16="http://schemas.microsoft.com/office/drawing/2014/main" id="{2C626AB5-1208-1C48-AD16-9C47DC968DE5}"/>
              </a:ext>
            </a:extLst>
          </p:cNvPr>
          <p:cNvSpPr txBox="1">
            <a:spLocks/>
          </p:cNvSpPr>
          <p:nvPr/>
        </p:nvSpPr>
        <p:spPr>
          <a:xfrm>
            <a:off x="7010400" y="1447800"/>
            <a:ext cx="5105402" cy="411230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dirty="0"/>
              <a:t>DEVICES AN CIRCUITS</a:t>
            </a:r>
          </a:p>
          <a:p>
            <a:pPr marL="514350" indent="-514350">
              <a:buFont typeface="+mj-lt"/>
              <a:buAutoNum type="arabicPeriod"/>
            </a:pPr>
            <a:r>
              <a:rPr lang="en-US" sz="2400" dirty="0"/>
              <a:t>FABRICATION</a:t>
            </a:r>
          </a:p>
          <a:p>
            <a:pPr marL="514350" indent="-514350">
              <a:buFont typeface="+mj-lt"/>
              <a:buAutoNum type="arabicPeriod"/>
            </a:pPr>
            <a:r>
              <a:rPr lang="en-US" sz="2400" dirty="0"/>
              <a:t>DATA AND CONTROL FLOW</a:t>
            </a:r>
          </a:p>
          <a:p>
            <a:pPr marL="514350" indent="-514350">
              <a:buFont typeface="+mj-lt"/>
              <a:buAutoNum type="arabicPeriod"/>
            </a:pPr>
            <a:r>
              <a:rPr lang="en-US" sz="2400" dirty="0"/>
              <a:t>INTEGRATED SYSTEMS</a:t>
            </a:r>
          </a:p>
          <a:p>
            <a:pPr marL="514350" indent="-514350">
              <a:buFont typeface="+mj-lt"/>
              <a:buAutoNum type="arabicPeriod"/>
            </a:pPr>
            <a:r>
              <a:rPr lang="en-US" sz="2400" dirty="0"/>
              <a:t>THE OM2 DATA PATH</a:t>
            </a:r>
          </a:p>
          <a:p>
            <a:pPr marL="514350" indent="-514350">
              <a:buFont typeface="+mj-lt"/>
              <a:buAutoNum type="arabicPeriod"/>
            </a:pPr>
            <a:r>
              <a:rPr lang="en-US" sz="2400" dirty="0"/>
              <a:t>THE OM2 CONTROLLER CHIP</a:t>
            </a:r>
          </a:p>
          <a:p>
            <a:pPr marL="514350" indent="-514350">
              <a:buFont typeface="+mj-lt"/>
              <a:buAutoNum type="arabicPeriod"/>
            </a:pPr>
            <a:r>
              <a:rPr lang="en-US" sz="2400" dirty="0"/>
              <a:t>SYSTEM TIMING</a:t>
            </a:r>
          </a:p>
          <a:p>
            <a:pPr marL="514350" indent="-514350">
              <a:buFont typeface="+mj-lt"/>
              <a:buAutoNum type="arabicPeriod"/>
            </a:pPr>
            <a:r>
              <a:rPr lang="en-US" sz="2400" dirty="0"/>
              <a:t>CONCURRENT SYSTEMS</a:t>
            </a:r>
          </a:p>
          <a:p>
            <a:pPr marL="514350" indent="-514350">
              <a:buFont typeface="+mj-lt"/>
              <a:buAutoNum type="arabicPeriod"/>
            </a:pPr>
            <a:r>
              <a:rPr lang="en-US" sz="2400" dirty="0"/>
              <a:t>PHYSICS OF COMPUTATION</a:t>
            </a:r>
          </a:p>
        </p:txBody>
      </p:sp>
    </p:spTree>
    <p:extLst>
      <p:ext uri="{BB962C8B-B14F-4D97-AF65-F5344CB8AC3E}">
        <p14:creationId xmlns:p14="http://schemas.microsoft.com/office/powerpoint/2010/main" val="1763726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Analog Physics to Digital Abstraction</a:t>
            </a:r>
            <a:endParaRPr kumimoji="1" lang="ja-JP" altLang="en-US" dirty="0"/>
          </a:p>
        </p:txBody>
      </p:sp>
      <p:sp>
        <p:nvSpPr>
          <p:cNvPr id="109" name="TextBox 108">
            <a:extLst>
              <a:ext uri="{FF2B5EF4-FFF2-40B4-BE49-F238E27FC236}">
                <a16:creationId xmlns:a16="http://schemas.microsoft.com/office/drawing/2014/main" id="{F9DC17E6-FB96-3749-A57B-4FFA114D0B53}"/>
              </a:ext>
            </a:extLst>
          </p:cNvPr>
          <p:cNvSpPr txBox="1"/>
          <p:nvPr/>
        </p:nvSpPr>
        <p:spPr>
          <a:xfrm>
            <a:off x="242067" y="5709809"/>
            <a:ext cx="11949933" cy="461665"/>
          </a:xfrm>
          <a:prstGeom prst="rect">
            <a:avLst/>
          </a:prstGeom>
          <a:noFill/>
        </p:spPr>
        <p:txBody>
          <a:bodyPr wrap="square" rtlCol="0">
            <a:spAutoFit/>
          </a:bodyPr>
          <a:lstStyle/>
          <a:p>
            <a:pPr algn="ctr"/>
            <a:r>
              <a:rPr lang="en-US" sz="2400" b="1" dirty="0"/>
              <a:t>signal restoration cleans up noise, so abstraction can ignore it</a:t>
            </a:r>
          </a:p>
        </p:txBody>
      </p:sp>
      <p:pic>
        <p:nvPicPr>
          <p:cNvPr id="4" name="Picture 3">
            <a:extLst>
              <a:ext uri="{FF2B5EF4-FFF2-40B4-BE49-F238E27FC236}">
                <a16:creationId xmlns:a16="http://schemas.microsoft.com/office/drawing/2014/main" id="{AA5DB820-B073-A540-A180-269E5BF06586}"/>
              </a:ext>
            </a:extLst>
          </p:cNvPr>
          <p:cNvPicPr>
            <a:picLocks noChangeAspect="1"/>
          </p:cNvPicPr>
          <p:nvPr/>
        </p:nvPicPr>
        <p:blipFill>
          <a:blip r:embed="rId3"/>
          <a:stretch>
            <a:fillRect/>
          </a:stretch>
        </p:blipFill>
        <p:spPr>
          <a:xfrm>
            <a:off x="4891219" y="1905000"/>
            <a:ext cx="3517900" cy="2908300"/>
          </a:xfrm>
          <a:prstGeom prst="rect">
            <a:avLst/>
          </a:prstGeom>
        </p:spPr>
      </p:pic>
      <p:grpSp>
        <p:nvGrpSpPr>
          <p:cNvPr id="5" name="Group 4">
            <a:extLst>
              <a:ext uri="{FF2B5EF4-FFF2-40B4-BE49-F238E27FC236}">
                <a16:creationId xmlns:a16="http://schemas.microsoft.com/office/drawing/2014/main" id="{823322AA-DB7B-CB41-AD65-A79C6A324D42}"/>
              </a:ext>
            </a:extLst>
          </p:cNvPr>
          <p:cNvGrpSpPr/>
          <p:nvPr/>
        </p:nvGrpSpPr>
        <p:grpSpPr>
          <a:xfrm>
            <a:off x="504547" y="2108200"/>
            <a:ext cx="3600286" cy="2717800"/>
            <a:chOff x="1005386" y="1765300"/>
            <a:chExt cx="3600286" cy="2717800"/>
          </a:xfrm>
        </p:grpSpPr>
        <p:pic>
          <p:nvPicPr>
            <p:cNvPr id="6" name="Picture 5">
              <a:extLst>
                <a:ext uri="{FF2B5EF4-FFF2-40B4-BE49-F238E27FC236}">
                  <a16:creationId xmlns:a16="http://schemas.microsoft.com/office/drawing/2014/main" id="{12F7A74C-A648-6840-94C5-41AA3EA20D0E}"/>
                </a:ext>
              </a:extLst>
            </p:cNvPr>
            <p:cNvPicPr>
              <a:picLocks noChangeAspect="1"/>
            </p:cNvPicPr>
            <p:nvPr/>
          </p:nvPicPr>
          <p:blipFill rotWithShape="1">
            <a:blip r:embed="rId4"/>
            <a:srcRect l="25337" r="32210"/>
            <a:stretch/>
          </p:blipFill>
          <p:spPr>
            <a:xfrm>
              <a:off x="1436914" y="1765300"/>
              <a:ext cx="1143000" cy="2717800"/>
            </a:xfrm>
            <a:prstGeom prst="rect">
              <a:avLst/>
            </a:prstGeom>
          </p:spPr>
        </p:pic>
        <p:pic>
          <p:nvPicPr>
            <p:cNvPr id="7" name="Picture 6">
              <a:extLst>
                <a:ext uri="{FF2B5EF4-FFF2-40B4-BE49-F238E27FC236}">
                  <a16:creationId xmlns:a16="http://schemas.microsoft.com/office/drawing/2014/main" id="{A3E39F77-377A-3D47-BF12-2D32CB43E771}"/>
                </a:ext>
              </a:extLst>
            </p:cNvPr>
            <p:cNvPicPr>
              <a:picLocks noChangeAspect="1"/>
            </p:cNvPicPr>
            <p:nvPr/>
          </p:nvPicPr>
          <p:blipFill rotWithShape="1">
            <a:blip r:embed="rId4"/>
            <a:srcRect l="25337" r="32210"/>
            <a:stretch/>
          </p:blipFill>
          <p:spPr>
            <a:xfrm>
              <a:off x="2579914" y="1765300"/>
              <a:ext cx="1143000" cy="2717800"/>
            </a:xfrm>
            <a:prstGeom prst="rect">
              <a:avLst/>
            </a:prstGeom>
          </p:spPr>
        </p:pic>
        <p:pic>
          <p:nvPicPr>
            <p:cNvPr id="8" name="Picture 7">
              <a:extLst>
                <a:ext uri="{FF2B5EF4-FFF2-40B4-BE49-F238E27FC236}">
                  <a16:creationId xmlns:a16="http://schemas.microsoft.com/office/drawing/2014/main" id="{749DDEFC-E700-E642-8E9C-6BBEB67FFBE4}"/>
                </a:ext>
              </a:extLst>
            </p:cNvPr>
            <p:cNvPicPr>
              <a:picLocks noChangeAspect="1"/>
            </p:cNvPicPr>
            <p:nvPr/>
          </p:nvPicPr>
          <p:blipFill rotWithShape="1">
            <a:blip r:embed="rId4"/>
            <a:srcRect l="25337" r="60512"/>
            <a:stretch/>
          </p:blipFill>
          <p:spPr>
            <a:xfrm>
              <a:off x="3722914" y="1765300"/>
              <a:ext cx="381000" cy="2717800"/>
            </a:xfrm>
            <a:prstGeom prst="rect">
              <a:avLst/>
            </a:prstGeom>
          </p:spPr>
        </p:pic>
        <p:sp>
          <p:nvSpPr>
            <p:cNvPr id="9" name="TextBox 8">
              <a:extLst>
                <a:ext uri="{FF2B5EF4-FFF2-40B4-BE49-F238E27FC236}">
                  <a16:creationId xmlns:a16="http://schemas.microsoft.com/office/drawing/2014/main" id="{A5AA23AC-2A2B-E345-8D48-65B3290B29C0}"/>
                </a:ext>
              </a:extLst>
            </p:cNvPr>
            <p:cNvSpPr txBox="1"/>
            <p:nvPr/>
          </p:nvSpPr>
          <p:spPr>
            <a:xfrm>
              <a:off x="1005386" y="2939534"/>
              <a:ext cx="431528" cy="369332"/>
            </a:xfrm>
            <a:prstGeom prst="rect">
              <a:avLst/>
            </a:prstGeom>
            <a:noFill/>
          </p:spPr>
          <p:txBody>
            <a:bodyPr wrap="none" rtlCol="0">
              <a:spAutoFit/>
            </a:bodyPr>
            <a:lstStyle/>
            <a:p>
              <a:r>
                <a:rPr lang="en-US" dirty="0"/>
                <a:t>V</a:t>
              </a:r>
              <a:r>
                <a:rPr lang="en-US" baseline="-25000" dirty="0"/>
                <a:t>in</a:t>
              </a:r>
            </a:p>
          </p:txBody>
        </p:sp>
        <p:sp>
          <p:nvSpPr>
            <p:cNvPr id="10" name="TextBox 9">
              <a:extLst>
                <a:ext uri="{FF2B5EF4-FFF2-40B4-BE49-F238E27FC236}">
                  <a16:creationId xmlns:a16="http://schemas.microsoft.com/office/drawing/2014/main" id="{16A834F0-D66E-E749-BD55-34DB1938DD19}"/>
                </a:ext>
              </a:extLst>
            </p:cNvPr>
            <p:cNvSpPr txBox="1"/>
            <p:nvPr/>
          </p:nvSpPr>
          <p:spPr>
            <a:xfrm>
              <a:off x="4086043" y="2939534"/>
              <a:ext cx="519629" cy="369332"/>
            </a:xfrm>
            <a:prstGeom prst="rect">
              <a:avLst/>
            </a:prstGeom>
            <a:noFill/>
          </p:spPr>
          <p:txBody>
            <a:bodyPr wrap="none" rtlCol="0">
              <a:spAutoFit/>
            </a:bodyPr>
            <a:lstStyle/>
            <a:p>
              <a:r>
                <a:rPr lang="en-US" dirty="0" err="1"/>
                <a:t>V</a:t>
              </a:r>
              <a:r>
                <a:rPr lang="en-US" baseline="-25000" dirty="0" err="1"/>
                <a:t>out</a:t>
              </a:r>
              <a:endParaRPr lang="en-US" baseline="-25000" dirty="0"/>
            </a:p>
          </p:txBody>
        </p:sp>
      </p:grpSp>
      <p:sp>
        <p:nvSpPr>
          <p:cNvPr id="11" name="TextBox 10">
            <a:extLst>
              <a:ext uri="{FF2B5EF4-FFF2-40B4-BE49-F238E27FC236}">
                <a16:creationId xmlns:a16="http://schemas.microsoft.com/office/drawing/2014/main" id="{7D8CA334-6481-F142-AAE1-50D8D8EF3C43}"/>
              </a:ext>
            </a:extLst>
          </p:cNvPr>
          <p:cNvSpPr txBox="1"/>
          <p:nvPr/>
        </p:nvSpPr>
        <p:spPr>
          <a:xfrm>
            <a:off x="5428347" y="4756475"/>
            <a:ext cx="793615" cy="369332"/>
          </a:xfrm>
          <a:prstGeom prst="rect">
            <a:avLst/>
          </a:prstGeom>
          <a:solidFill>
            <a:schemeClr val="accent3">
              <a:lumMod val="60000"/>
              <a:lumOff val="40000"/>
            </a:schemeClr>
          </a:solidFill>
        </p:spPr>
        <p:txBody>
          <a:bodyPr wrap="none" rtlCol="0">
            <a:spAutoFit/>
          </a:bodyPr>
          <a:lstStyle/>
          <a:p>
            <a:r>
              <a:rPr lang="en-US" dirty="0"/>
              <a:t>valid 0</a:t>
            </a:r>
          </a:p>
        </p:txBody>
      </p:sp>
      <p:sp>
        <p:nvSpPr>
          <p:cNvPr id="12" name="TextBox 11">
            <a:extLst>
              <a:ext uri="{FF2B5EF4-FFF2-40B4-BE49-F238E27FC236}">
                <a16:creationId xmlns:a16="http://schemas.microsoft.com/office/drawing/2014/main" id="{AB0C4803-CB3D-114E-BF77-B4000C434404}"/>
              </a:ext>
            </a:extLst>
          </p:cNvPr>
          <p:cNvSpPr txBox="1"/>
          <p:nvPr/>
        </p:nvSpPr>
        <p:spPr>
          <a:xfrm>
            <a:off x="6918733" y="4754840"/>
            <a:ext cx="793615" cy="369332"/>
          </a:xfrm>
          <a:prstGeom prst="rect">
            <a:avLst/>
          </a:prstGeom>
          <a:solidFill>
            <a:schemeClr val="accent3">
              <a:lumMod val="60000"/>
              <a:lumOff val="40000"/>
            </a:schemeClr>
          </a:solidFill>
        </p:spPr>
        <p:txBody>
          <a:bodyPr wrap="none" rtlCol="0">
            <a:spAutoFit/>
          </a:bodyPr>
          <a:lstStyle/>
          <a:p>
            <a:r>
              <a:rPr lang="en-US" dirty="0"/>
              <a:t>valid 1</a:t>
            </a:r>
          </a:p>
        </p:txBody>
      </p:sp>
      <p:sp>
        <p:nvSpPr>
          <p:cNvPr id="13" name="TextBox 12">
            <a:extLst>
              <a:ext uri="{FF2B5EF4-FFF2-40B4-BE49-F238E27FC236}">
                <a16:creationId xmlns:a16="http://schemas.microsoft.com/office/drawing/2014/main" id="{A2647B86-7492-754B-9983-7028D4AF759C}"/>
              </a:ext>
            </a:extLst>
          </p:cNvPr>
          <p:cNvSpPr txBox="1"/>
          <p:nvPr/>
        </p:nvSpPr>
        <p:spPr>
          <a:xfrm rot="16200000">
            <a:off x="4359859" y="3815086"/>
            <a:ext cx="793615" cy="369332"/>
          </a:xfrm>
          <a:prstGeom prst="rect">
            <a:avLst/>
          </a:prstGeom>
          <a:solidFill>
            <a:schemeClr val="accent3">
              <a:lumMod val="60000"/>
              <a:lumOff val="40000"/>
            </a:schemeClr>
          </a:solidFill>
        </p:spPr>
        <p:txBody>
          <a:bodyPr wrap="none" rtlCol="0">
            <a:spAutoFit/>
          </a:bodyPr>
          <a:lstStyle/>
          <a:p>
            <a:r>
              <a:rPr lang="en-US" dirty="0"/>
              <a:t>valid 0</a:t>
            </a:r>
          </a:p>
        </p:txBody>
      </p:sp>
      <p:sp>
        <p:nvSpPr>
          <p:cNvPr id="14" name="TextBox 13">
            <a:extLst>
              <a:ext uri="{FF2B5EF4-FFF2-40B4-BE49-F238E27FC236}">
                <a16:creationId xmlns:a16="http://schemas.microsoft.com/office/drawing/2014/main" id="{08D3AC5C-7F15-0D4A-885A-0F5C3735ECF1}"/>
              </a:ext>
            </a:extLst>
          </p:cNvPr>
          <p:cNvSpPr txBox="1"/>
          <p:nvPr/>
        </p:nvSpPr>
        <p:spPr>
          <a:xfrm rot="16200000">
            <a:off x="4359859" y="2282354"/>
            <a:ext cx="793615" cy="369332"/>
          </a:xfrm>
          <a:prstGeom prst="rect">
            <a:avLst/>
          </a:prstGeom>
          <a:solidFill>
            <a:schemeClr val="accent3">
              <a:lumMod val="60000"/>
              <a:lumOff val="40000"/>
            </a:schemeClr>
          </a:solidFill>
        </p:spPr>
        <p:txBody>
          <a:bodyPr wrap="none" rtlCol="0">
            <a:spAutoFit/>
          </a:bodyPr>
          <a:lstStyle/>
          <a:p>
            <a:r>
              <a:rPr lang="en-US" dirty="0"/>
              <a:t>valid 1</a:t>
            </a:r>
          </a:p>
        </p:txBody>
      </p:sp>
      <p:pic>
        <p:nvPicPr>
          <p:cNvPr id="16" name="Picture 15">
            <a:extLst>
              <a:ext uri="{FF2B5EF4-FFF2-40B4-BE49-F238E27FC236}">
                <a16:creationId xmlns:a16="http://schemas.microsoft.com/office/drawing/2014/main" id="{FB92FB56-2508-D943-8D0C-940D689AE151}"/>
              </a:ext>
            </a:extLst>
          </p:cNvPr>
          <p:cNvPicPr>
            <a:picLocks noChangeAspect="1"/>
          </p:cNvPicPr>
          <p:nvPr/>
        </p:nvPicPr>
        <p:blipFill rotWithShape="1">
          <a:blip r:embed="rId5">
            <a:extLst>
              <a:ext uri="{28A0092B-C50C-407E-A947-70E740481C1C}">
                <a14:useLocalDpi xmlns:a14="http://schemas.microsoft.com/office/drawing/2010/main" val="0"/>
              </a:ext>
            </a:extLst>
          </a:blip>
          <a:srcRect l="12379" r="28408"/>
          <a:stretch/>
        </p:blipFill>
        <p:spPr>
          <a:xfrm>
            <a:off x="8473913" y="2803222"/>
            <a:ext cx="1828799" cy="1111855"/>
          </a:xfrm>
          <a:prstGeom prst="rect">
            <a:avLst/>
          </a:prstGeom>
        </p:spPr>
      </p:pic>
      <p:pic>
        <p:nvPicPr>
          <p:cNvPr id="18" name="Picture 17">
            <a:extLst>
              <a:ext uri="{FF2B5EF4-FFF2-40B4-BE49-F238E27FC236}">
                <a16:creationId xmlns:a16="http://schemas.microsoft.com/office/drawing/2014/main" id="{DD0B69C0-12F7-1C4E-940A-8E007E56507D}"/>
              </a:ext>
            </a:extLst>
          </p:cNvPr>
          <p:cNvPicPr>
            <a:picLocks noChangeAspect="1"/>
          </p:cNvPicPr>
          <p:nvPr/>
        </p:nvPicPr>
        <p:blipFill rotWithShape="1">
          <a:blip r:embed="rId5">
            <a:extLst>
              <a:ext uri="{28A0092B-C50C-407E-A947-70E740481C1C}">
                <a14:useLocalDpi xmlns:a14="http://schemas.microsoft.com/office/drawing/2010/main" val="0"/>
              </a:ext>
            </a:extLst>
          </a:blip>
          <a:srcRect l="12379" r="28408"/>
          <a:stretch/>
        </p:blipFill>
        <p:spPr>
          <a:xfrm>
            <a:off x="9982199" y="2803222"/>
            <a:ext cx="1828799" cy="1111855"/>
          </a:xfrm>
          <a:prstGeom prst="rect">
            <a:avLst/>
          </a:prstGeom>
        </p:spPr>
      </p:pic>
    </p:spTree>
    <p:extLst>
      <p:ext uri="{BB962C8B-B14F-4D97-AF65-F5344CB8AC3E}">
        <p14:creationId xmlns:p14="http://schemas.microsoft.com/office/powerpoint/2010/main" val="229275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Design Rules for Fabrication</a:t>
            </a:r>
            <a:endParaRPr kumimoji="1" lang="ja-JP" altLang="en-US" dirty="0"/>
          </a:p>
        </p:txBody>
      </p:sp>
      <p:sp>
        <p:nvSpPr>
          <p:cNvPr id="109" name="TextBox 108">
            <a:extLst>
              <a:ext uri="{FF2B5EF4-FFF2-40B4-BE49-F238E27FC236}">
                <a16:creationId xmlns:a16="http://schemas.microsoft.com/office/drawing/2014/main" id="{F9DC17E6-FB96-3749-A57B-4FFA114D0B53}"/>
              </a:ext>
            </a:extLst>
          </p:cNvPr>
          <p:cNvSpPr txBox="1"/>
          <p:nvPr/>
        </p:nvSpPr>
        <p:spPr>
          <a:xfrm>
            <a:off x="304800" y="5715000"/>
            <a:ext cx="11506198" cy="461665"/>
          </a:xfrm>
          <a:prstGeom prst="rect">
            <a:avLst/>
          </a:prstGeom>
          <a:noFill/>
        </p:spPr>
        <p:txBody>
          <a:bodyPr wrap="square" rtlCol="0">
            <a:spAutoFit/>
          </a:bodyPr>
          <a:lstStyle/>
          <a:p>
            <a:pPr algn="ctr"/>
            <a:r>
              <a:rPr lang="en-US" sz="2400" b="1" dirty="0"/>
              <a:t>self-imposed limitations enable automated, systematic, reliable scaling</a:t>
            </a:r>
          </a:p>
        </p:txBody>
      </p:sp>
      <p:pic>
        <p:nvPicPr>
          <p:cNvPr id="4" name="Picture 3">
            <a:extLst>
              <a:ext uri="{FF2B5EF4-FFF2-40B4-BE49-F238E27FC236}">
                <a16:creationId xmlns:a16="http://schemas.microsoft.com/office/drawing/2014/main" id="{8B21B873-5C7E-114F-83D8-4A3952F43AB7}"/>
              </a:ext>
            </a:extLst>
          </p:cNvPr>
          <p:cNvPicPr>
            <a:picLocks noChangeAspect="1"/>
          </p:cNvPicPr>
          <p:nvPr/>
        </p:nvPicPr>
        <p:blipFill>
          <a:blip r:embed="rId3"/>
          <a:stretch>
            <a:fillRect/>
          </a:stretch>
        </p:blipFill>
        <p:spPr>
          <a:xfrm>
            <a:off x="2743200" y="1562100"/>
            <a:ext cx="7139166" cy="3657600"/>
          </a:xfrm>
          <a:prstGeom prst="rect">
            <a:avLst/>
          </a:prstGeom>
        </p:spPr>
      </p:pic>
    </p:spTree>
    <p:extLst>
      <p:ext uri="{BB962C8B-B14F-4D97-AF65-F5344CB8AC3E}">
        <p14:creationId xmlns:p14="http://schemas.microsoft.com/office/powerpoint/2010/main" val="817570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7285-14DA-4A07-AA83-5E96A125ACC3}"/>
              </a:ext>
            </a:extLst>
          </p:cNvPr>
          <p:cNvSpPr>
            <a:spLocks noGrp="1"/>
          </p:cNvSpPr>
          <p:nvPr>
            <p:ph type="title"/>
          </p:nvPr>
        </p:nvSpPr>
        <p:spPr/>
        <p:txBody>
          <a:bodyPr>
            <a:normAutofit fontScale="90000"/>
          </a:bodyPr>
          <a:lstStyle/>
          <a:p>
            <a:r>
              <a:rPr kumimoji="1" lang="en-US" altLang="ja-JP" dirty="0"/>
              <a:t>Outline</a:t>
            </a:r>
            <a:endParaRPr kumimoji="1" lang="ja-JP" altLang="en-US" dirty="0"/>
          </a:p>
        </p:txBody>
      </p:sp>
      <p:sp>
        <p:nvSpPr>
          <p:cNvPr id="3" name="Content Placeholder 2">
            <a:extLst>
              <a:ext uri="{FF2B5EF4-FFF2-40B4-BE49-F238E27FC236}">
                <a16:creationId xmlns:a16="http://schemas.microsoft.com/office/drawing/2014/main" id="{76ED86C4-7A1F-4A8F-8A21-C8279C0804BF}"/>
              </a:ext>
            </a:extLst>
          </p:cNvPr>
          <p:cNvSpPr>
            <a:spLocks noGrp="1"/>
          </p:cNvSpPr>
          <p:nvPr>
            <p:ph sz="quarter" idx="10"/>
          </p:nvPr>
        </p:nvSpPr>
        <p:spPr/>
        <p:txBody>
          <a:bodyPr/>
          <a:lstStyle/>
          <a:p>
            <a:endParaRPr kumimoji="1" lang="en-US" altLang="ja-JP" dirty="0"/>
          </a:p>
          <a:p>
            <a:endParaRPr kumimoji="1" lang="en-US" altLang="ja-JP" dirty="0"/>
          </a:p>
          <a:p>
            <a:r>
              <a:rPr kumimoji="1" lang="en-US" altLang="ja-JP" dirty="0"/>
              <a:t>Information revolutions</a:t>
            </a:r>
          </a:p>
          <a:p>
            <a:r>
              <a:rPr kumimoji="1" lang="en-US" altLang="ja-JP" dirty="0"/>
              <a:t>DNA nanotechnology</a:t>
            </a:r>
          </a:p>
          <a:p>
            <a:r>
              <a:rPr kumimoji="1" lang="en-US" altLang="ja-JP" dirty="0"/>
              <a:t>Past present future</a:t>
            </a:r>
          </a:p>
          <a:p>
            <a:r>
              <a:rPr kumimoji="1" lang="en-US" altLang="ja-JP" dirty="0"/>
              <a:t>Mastering complexity</a:t>
            </a:r>
            <a:endParaRPr kumimoji="1" lang="ja-JP" altLang="en-US" dirty="0"/>
          </a:p>
        </p:txBody>
      </p:sp>
      <p:pic>
        <p:nvPicPr>
          <p:cNvPr id="4" name="Picture 3">
            <a:extLst>
              <a:ext uri="{FF2B5EF4-FFF2-40B4-BE49-F238E27FC236}">
                <a16:creationId xmlns:a16="http://schemas.microsoft.com/office/drawing/2014/main" id="{3B55DD8E-1172-1A46-9391-8E9C81FCF24A}"/>
              </a:ext>
            </a:extLst>
          </p:cNvPr>
          <p:cNvPicPr>
            <a:picLocks noChangeAspect="1"/>
          </p:cNvPicPr>
          <p:nvPr/>
        </p:nvPicPr>
        <p:blipFill>
          <a:blip r:embed="rId3"/>
          <a:stretch>
            <a:fillRect/>
          </a:stretch>
        </p:blipFill>
        <p:spPr>
          <a:xfrm>
            <a:off x="6553200" y="657033"/>
            <a:ext cx="5057967" cy="5057967"/>
          </a:xfrm>
          <a:prstGeom prst="rect">
            <a:avLst/>
          </a:prstGeom>
        </p:spPr>
      </p:pic>
      <p:sp>
        <p:nvSpPr>
          <p:cNvPr id="5" name="Text Placeholder 3">
            <a:extLst>
              <a:ext uri="{FF2B5EF4-FFF2-40B4-BE49-F238E27FC236}">
                <a16:creationId xmlns:a16="http://schemas.microsoft.com/office/drawing/2014/main" id="{FE7427BF-C937-D041-AB62-0C458DC2E312}"/>
              </a:ext>
            </a:extLst>
          </p:cNvPr>
          <p:cNvSpPr txBox="1">
            <a:spLocks/>
          </p:cNvSpPr>
          <p:nvPr/>
        </p:nvSpPr>
        <p:spPr>
          <a:xfrm>
            <a:off x="6910483" y="5715000"/>
            <a:ext cx="4343400" cy="914400"/>
          </a:xfrm>
          <a:prstGeom prst="rect">
            <a:avLst/>
          </a:prstGeom>
        </p:spPr>
        <p:txBody>
          <a:bodyPr vert="horz" lIns="91440" tIns="45720" rIns="91440" bIns="45720" rtlCol="0">
            <a:normAutofit fontScale="92500"/>
          </a:bodyPr>
          <a:lstStyle>
            <a:lvl1pPr marL="536575" indent="-536575" algn="l" defTabSz="914400" rtl="0" eaLnBrk="1" latinLnBrk="0" hangingPunct="1">
              <a:spcBef>
                <a:spcPct val="20000"/>
              </a:spcBef>
              <a:buFont typeface="Wingdings" panose="05000000000000000000" pitchFamily="2" charset="2"/>
              <a:buChar char="n"/>
              <a:defRPr sz="3200" b="1" kern="1200">
                <a:solidFill>
                  <a:schemeClr val="tx1"/>
                </a:solidFill>
                <a:latin typeface="Arial" panose="020B0604020202020204" pitchFamily="34" charset="0"/>
                <a:ea typeface="+mn-ea"/>
                <a:cs typeface="Arial" panose="020B0604020202020204" pitchFamily="34" charset="0"/>
              </a:defRPr>
            </a:lvl1pPr>
            <a:lvl2pPr marL="900113" indent="-442913" algn="l" defTabSz="914400" rtl="0" eaLnBrk="1" latinLnBrk="0" hangingPunct="1">
              <a:spcBef>
                <a:spcPct val="20000"/>
              </a:spcBef>
              <a:buSzPct val="90000"/>
              <a:buFont typeface="Wingdings" panose="05000000000000000000" pitchFamily="2" charset="2"/>
              <a:buChar char="l"/>
              <a:defRPr sz="2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kumimoji="1" lang="en-US" altLang="ja-JP" sz="2400" dirty="0"/>
              <a:t>…with their head in the clouds     and their feet on the ground.</a:t>
            </a:r>
            <a:endParaRPr kumimoji="1" lang="ja-JP" altLang="en-US" sz="2400" dirty="0"/>
          </a:p>
        </p:txBody>
      </p:sp>
      <p:sp>
        <p:nvSpPr>
          <p:cNvPr id="6" name="Text Placeholder 3">
            <a:extLst>
              <a:ext uri="{FF2B5EF4-FFF2-40B4-BE49-F238E27FC236}">
                <a16:creationId xmlns:a16="http://schemas.microsoft.com/office/drawing/2014/main" id="{BA3CD8B8-80ED-A042-9B53-3A4D030255EA}"/>
              </a:ext>
            </a:extLst>
          </p:cNvPr>
          <p:cNvSpPr txBox="1">
            <a:spLocks/>
          </p:cNvSpPr>
          <p:nvPr/>
        </p:nvSpPr>
        <p:spPr>
          <a:xfrm>
            <a:off x="6415182" y="219595"/>
            <a:ext cx="5334001" cy="455804"/>
          </a:xfrm>
          <a:prstGeom prst="rect">
            <a:avLst/>
          </a:prstGeom>
        </p:spPr>
        <p:txBody>
          <a:bodyPr vert="horz" lIns="91440" tIns="45720" rIns="91440" bIns="45720" rtlCol="0">
            <a:normAutofit lnSpcReduction="10000"/>
          </a:bodyPr>
          <a:lstStyle>
            <a:lvl1pPr marL="536575" indent="-536575" algn="l" defTabSz="914400" rtl="0" eaLnBrk="1" latinLnBrk="0" hangingPunct="1">
              <a:spcBef>
                <a:spcPct val="20000"/>
              </a:spcBef>
              <a:buFont typeface="Wingdings" panose="05000000000000000000" pitchFamily="2" charset="2"/>
              <a:buChar char="n"/>
              <a:defRPr sz="3200" b="1" kern="1200">
                <a:solidFill>
                  <a:schemeClr val="tx1"/>
                </a:solidFill>
                <a:latin typeface="Arial" panose="020B0604020202020204" pitchFamily="34" charset="0"/>
                <a:ea typeface="+mn-ea"/>
                <a:cs typeface="Arial" panose="020B0604020202020204" pitchFamily="34" charset="0"/>
              </a:defRPr>
            </a:lvl1pPr>
            <a:lvl2pPr marL="900113" indent="-442913" algn="l" defTabSz="914400" rtl="0" eaLnBrk="1" latinLnBrk="0" hangingPunct="1">
              <a:spcBef>
                <a:spcPct val="20000"/>
              </a:spcBef>
              <a:buSzPct val="90000"/>
              <a:buFont typeface="Wingdings" panose="05000000000000000000" pitchFamily="2" charset="2"/>
              <a:buChar char="l"/>
              <a:defRPr sz="2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1" lang="en-US" altLang="ja-JP" sz="2400" dirty="0"/>
              <a:t>The tall thin molecular programmer</a:t>
            </a:r>
            <a:endParaRPr kumimoji="1" lang="ja-JP" altLang="en-US" sz="2400" dirty="0"/>
          </a:p>
        </p:txBody>
      </p:sp>
    </p:spTree>
    <p:extLst>
      <p:ext uri="{BB962C8B-B14F-4D97-AF65-F5344CB8AC3E}">
        <p14:creationId xmlns:p14="http://schemas.microsoft.com/office/powerpoint/2010/main" val="2267775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Abstraction Hierarchy</a:t>
            </a:r>
            <a:endParaRPr kumimoji="1" lang="ja-JP" altLang="en-US" dirty="0"/>
          </a:p>
        </p:txBody>
      </p:sp>
      <p:sp>
        <p:nvSpPr>
          <p:cNvPr id="109" name="TextBox 108">
            <a:extLst>
              <a:ext uri="{FF2B5EF4-FFF2-40B4-BE49-F238E27FC236}">
                <a16:creationId xmlns:a16="http://schemas.microsoft.com/office/drawing/2014/main" id="{F9DC17E6-FB96-3749-A57B-4FFA114D0B53}"/>
              </a:ext>
            </a:extLst>
          </p:cNvPr>
          <p:cNvSpPr txBox="1"/>
          <p:nvPr/>
        </p:nvSpPr>
        <p:spPr>
          <a:xfrm>
            <a:off x="0" y="5791200"/>
            <a:ext cx="12192000" cy="461665"/>
          </a:xfrm>
          <a:prstGeom prst="rect">
            <a:avLst/>
          </a:prstGeom>
          <a:noFill/>
        </p:spPr>
        <p:txBody>
          <a:bodyPr wrap="square" rtlCol="0">
            <a:spAutoFit/>
          </a:bodyPr>
          <a:lstStyle/>
          <a:p>
            <a:pPr algn="ctr"/>
            <a:r>
              <a:rPr lang="en-US" sz="2400" b="1" dirty="0"/>
              <a:t>hierarchical compilation from high-level to low-level manages design complexity </a:t>
            </a:r>
          </a:p>
        </p:txBody>
      </p:sp>
      <p:pic>
        <p:nvPicPr>
          <p:cNvPr id="4" name="Picture 3">
            <a:extLst>
              <a:ext uri="{FF2B5EF4-FFF2-40B4-BE49-F238E27FC236}">
                <a16:creationId xmlns:a16="http://schemas.microsoft.com/office/drawing/2014/main" id="{3D6E339B-A47F-0540-B660-9B4107CAB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446" y="1191658"/>
            <a:ext cx="6036602" cy="4474684"/>
          </a:xfrm>
          <a:prstGeom prst="rect">
            <a:avLst/>
          </a:prstGeom>
        </p:spPr>
      </p:pic>
    </p:spTree>
    <p:extLst>
      <p:ext uri="{BB962C8B-B14F-4D97-AF65-F5344CB8AC3E}">
        <p14:creationId xmlns:p14="http://schemas.microsoft.com/office/powerpoint/2010/main" val="3061897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Tall Thin Computer Engineer</a:t>
            </a:r>
            <a:endParaRPr kumimoji="1" lang="ja-JP" altLang="en-US" dirty="0"/>
          </a:p>
        </p:txBody>
      </p:sp>
      <p:pic>
        <p:nvPicPr>
          <p:cNvPr id="4" name="Picture 3">
            <a:extLst>
              <a:ext uri="{FF2B5EF4-FFF2-40B4-BE49-F238E27FC236}">
                <a16:creationId xmlns:a16="http://schemas.microsoft.com/office/drawing/2014/main" id="{21481FBC-D295-D743-866C-251C074E9C1B}"/>
              </a:ext>
            </a:extLst>
          </p:cNvPr>
          <p:cNvPicPr>
            <a:picLocks noChangeAspect="1"/>
          </p:cNvPicPr>
          <p:nvPr/>
        </p:nvPicPr>
        <p:blipFill rotWithShape="1">
          <a:blip r:embed="rId3">
            <a:extLst>
              <a:ext uri="{28A0092B-C50C-407E-A947-70E740481C1C}">
                <a14:useLocalDpi xmlns:a14="http://schemas.microsoft.com/office/drawing/2010/main" val="0"/>
              </a:ext>
            </a:extLst>
          </a:blip>
          <a:srcRect l="18615" r="17692"/>
          <a:stretch/>
        </p:blipFill>
        <p:spPr>
          <a:xfrm>
            <a:off x="990600" y="1153558"/>
            <a:ext cx="4343400" cy="5054854"/>
          </a:xfrm>
          <a:prstGeom prst="rect">
            <a:avLst/>
          </a:prstGeom>
        </p:spPr>
      </p:pic>
      <p:pic>
        <p:nvPicPr>
          <p:cNvPr id="5" name="Picture 4">
            <a:extLst>
              <a:ext uri="{FF2B5EF4-FFF2-40B4-BE49-F238E27FC236}">
                <a16:creationId xmlns:a16="http://schemas.microsoft.com/office/drawing/2014/main" id="{F53CDCD7-297C-4B49-9CC1-D68B570B1FCD}"/>
              </a:ext>
            </a:extLst>
          </p:cNvPr>
          <p:cNvPicPr>
            <a:picLocks noChangeAspect="1"/>
          </p:cNvPicPr>
          <p:nvPr/>
        </p:nvPicPr>
        <p:blipFill>
          <a:blip r:embed="rId4"/>
          <a:stretch>
            <a:fillRect/>
          </a:stretch>
        </p:blipFill>
        <p:spPr>
          <a:xfrm>
            <a:off x="6781799" y="1230258"/>
            <a:ext cx="4472083" cy="4472083"/>
          </a:xfrm>
          <a:prstGeom prst="rect">
            <a:avLst/>
          </a:prstGeom>
        </p:spPr>
      </p:pic>
      <p:sp>
        <p:nvSpPr>
          <p:cNvPr id="6" name="Text Placeholder 3">
            <a:extLst>
              <a:ext uri="{FF2B5EF4-FFF2-40B4-BE49-F238E27FC236}">
                <a16:creationId xmlns:a16="http://schemas.microsoft.com/office/drawing/2014/main" id="{F0B4DDB4-0C68-B247-9741-AE033852EFEE}"/>
              </a:ext>
            </a:extLst>
          </p:cNvPr>
          <p:cNvSpPr txBox="1">
            <a:spLocks/>
          </p:cNvSpPr>
          <p:nvPr/>
        </p:nvSpPr>
        <p:spPr>
          <a:xfrm>
            <a:off x="6910483" y="5715000"/>
            <a:ext cx="4343400" cy="914400"/>
          </a:xfrm>
          <a:prstGeom prst="rect">
            <a:avLst/>
          </a:prstGeom>
        </p:spPr>
        <p:txBody>
          <a:bodyPr vert="horz" lIns="91440" tIns="45720" rIns="91440" bIns="45720" rtlCol="0">
            <a:normAutofit fontScale="92500"/>
          </a:bodyPr>
          <a:lstStyle>
            <a:lvl1pPr marL="536575" indent="-536575" algn="l" defTabSz="914400" rtl="0" eaLnBrk="1" latinLnBrk="0" hangingPunct="1">
              <a:spcBef>
                <a:spcPct val="20000"/>
              </a:spcBef>
              <a:buFont typeface="Wingdings" panose="05000000000000000000" pitchFamily="2" charset="2"/>
              <a:buChar char="n"/>
              <a:defRPr sz="3200" b="1" kern="1200">
                <a:solidFill>
                  <a:schemeClr val="tx1"/>
                </a:solidFill>
                <a:latin typeface="Arial" panose="020B0604020202020204" pitchFamily="34" charset="0"/>
                <a:ea typeface="+mn-ea"/>
                <a:cs typeface="Arial" panose="020B0604020202020204" pitchFamily="34" charset="0"/>
              </a:defRPr>
            </a:lvl1pPr>
            <a:lvl2pPr marL="900113" indent="-442913" algn="l" defTabSz="914400" rtl="0" eaLnBrk="1" latinLnBrk="0" hangingPunct="1">
              <a:spcBef>
                <a:spcPct val="20000"/>
              </a:spcBef>
              <a:buSzPct val="90000"/>
              <a:buFont typeface="Wingdings" panose="05000000000000000000" pitchFamily="2" charset="2"/>
              <a:buChar char="l"/>
              <a:defRPr sz="2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kumimoji="1" lang="en-US" altLang="ja-JP" sz="2400" dirty="0"/>
              <a:t>…with their head in the clouds     and their feet on the ground.</a:t>
            </a:r>
            <a:endParaRPr kumimoji="1" lang="ja-JP" altLang="en-US" sz="2400" dirty="0"/>
          </a:p>
        </p:txBody>
      </p:sp>
    </p:spTree>
    <p:extLst>
      <p:ext uri="{BB962C8B-B14F-4D97-AF65-F5344CB8AC3E}">
        <p14:creationId xmlns:p14="http://schemas.microsoft.com/office/powerpoint/2010/main" val="2888008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Tall Thin Molecular Programmer</a:t>
            </a:r>
            <a:endParaRPr kumimoji="1" lang="ja-JP" altLang="en-US" dirty="0"/>
          </a:p>
        </p:txBody>
      </p:sp>
      <p:pic>
        <p:nvPicPr>
          <p:cNvPr id="4" name="Picture 3">
            <a:extLst>
              <a:ext uri="{FF2B5EF4-FFF2-40B4-BE49-F238E27FC236}">
                <a16:creationId xmlns:a16="http://schemas.microsoft.com/office/drawing/2014/main" id="{B6DE0B87-A567-6248-874A-3573343B78CD}"/>
              </a:ext>
            </a:extLst>
          </p:cNvPr>
          <p:cNvPicPr>
            <a:picLocks noChangeAspect="1"/>
          </p:cNvPicPr>
          <p:nvPr/>
        </p:nvPicPr>
        <p:blipFill>
          <a:blip r:embed="rId3"/>
          <a:stretch>
            <a:fillRect/>
          </a:stretch>
        </p:blipFill>
        <p:spPr>
          <a:xfrm>
            <a:off x="6781799" y="1471517"/>
            <a:ext cx="4472083" cy="4472083"/>
          </a:xfrm>
          <a:prstGeom prst="rect">
            <a:avLst/>
          </a:prstGeom>
        </p:spPr>
      </p:pic>
      <p:grpSp>
        <p:nvGrpSpPr>
          <p:cNvPr id="3" name="Group 2">
            <a:extLst>
              <a:ext uri="{FF2B5EF4-FFF2-40B4-BE49-F238E27FC236}">
                <a16:creationId xmlns:a16="http://schemas.microsoft.com/office/drawing/2014/main" id="{6E50D50F-ADE0-2748-A3E8-047C7E92C994}"/>
              </a:ext>
            </a:extLst>
          </p:cNvPr>
          <p:cNvGrpSpPr/>
          <p:nvPr/>
        </p:nvGrpSpPr>
        <p:grpSpPr>
          <a:xfrm>
            <a:off x="685800" y="1782647"/>
            <a:ext cx="5130664" cy="3849822"/>
            <a:chOff x="1094160" y="2025227"/>
            <a:chExt cx="2431238" cy="2891395"/>
          </a:xfrm>
        </p:grpSpPr>
        <p:sp>
          <p:nvSpPr>
            <p:cNvPr id="5" name="AutoShape 1">
              <a:extLst>
                <a:ext uri="{FF2B5EF4-FFF2-40B4-BE49-F238E27FC236}">
                  <a16:creationId xmlns:a16="http://schemas.microsoft.com/office/drawing/2014/main" id="{B13160E0-1D31-5D4E-8038-A1F99D192CAA}"/>
                </a:ext>
              </a:extLst>
            </p:cNvPr>
            <p:cNvSpPr>
              <a:spLocks/>
            </p:cNvSpPr>
            <p:nvPr/>
          </p:nvSpPr>
          <p:spPr bwMode="auto">
            <a:xfrm>
              <a:off x="1094160" y="2025227"/>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lstStyle/>
            <a:p>
              <a:pPr algn="ctr"/>
              <a:r>
                <a:rPr lang="en-US" sz="2400" b="1" dirty="0">
                  <a:sym typeface="Helvetica Neue Medium" charset="0"/>
                </a:rPr>
                <a:t>Higher-level languages</a:t>
              </a:r>
            </a:p>
          </p:txBody>
        </p:sp>
        <p:sp>
          <p:nvSpPr>
            <p:cNvPr id="6" name="AutoShape 2">
              <a:extLst>
                <a:ext uri="{FF2B5EF4-FFF2-40B4-BE49-F238E27FC236}">
                  <a16:creationId xmlns:a16="http://schemas.microsoft.com/office/drawing/2014/main" id="{19542F70-31F2-0244-AA84-8CC6C8AC9A1F}"/>
                </a:ext>
              </a:extLst>
            </p:cNvPr>
            <p:cNvSpPr>
              <a:spLocks/>
            </p:cNvSpPr>
            <p:nvPr/>
          </p:nvSpPr>
          <p:spPr bwMode="auto">
            <a:xfrm>
              <a:off x="1094160" y="2612177"/>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2400" b="1" dirty="0">
                  <a:sym typeface="Helvetica Neue Medium" charset="0"/>
                </a:rPr>
                <a:t>Molecular network interactions</a:t>
              </a:r>
            </a:p>
          </p:txBody>
        </p:sp>
        <p:sp>
          <p:nvSpPr>
            <p:cNvPr id="7" name="AutoShape 3">
              <a:extLst>
                <a:ext uri="{FF2B5EF4-FFF2-40B4-BE49-F238E27FC236}">
                  <a16:creationId xmlns:a16="http://schemas.microsoft.com/office/drawing/2014/main" id="{621342FD-944B-964A-A8B3-32F52529B695}"/>
                </a:ext>
              </a:extLst>
            </p:cNvPr>
            <p:cNvSpPr>
              <a:spLocks/>
            </p:cNvSpPr>
            <p:nvPr/>
          </p:nvSpPr>
          <p:spPr bwMode="auto">
            <a:xfrm>
              <a:off x="1094160" y="3199127"/>
              <a:ext cx="2431238" cy="543595"/>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2400" b="1" dirty="0">
                  <a:sym typeface="Helvetica Neue Medium" charset="0"/>
                </a:rPr>
                <a:t>Molecular design abstraction</a:t>
              </a:r>
            </a:p>
          </p:txBody>
        </p:sp>
        <p:sp>
          <p:nvSpPr>
            <p:cNvPr id="8" name="AutoShape 4">
              <a:extLst>
                <a:ext uri="{FF2B5EF4-FFF2-40B4-BE49-F238E27FC236}">
                  <a16:creationId xmlns:a16="http://schemas.microsoft.com/office/drawing/2014/main" id="{C23E0CCA-4639-F64E-9D49-A02269C7B80F}"/>
                </a:ext>
              </a:extLst>
            </p:cNvPr>
            <p:cNvSpPr>
              <a:spLocks/>
            </p:cNvSpPr>
            <p:nvPr/>
          </p:nvSpPr>
          <p:spPr bwMode="auto">
            <a:xfrm>
              <a:off x="1094160" y="3787193"/>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2400" b="1" dirty="0">
                  <a:sym typeface="Helvetica Neue Medium" charset="0"/>
                </a:rPr>
                <a:t>DNA sequences</a:t>
              </a:r>
            </a:p>
          </p:txBody>
        </p:sp>
        <p:sp>
          <p:nvSpPr>
            <p:cNvPr id="9" name="AutoShape 13">
              <a:extLst>
                <a:ext uri="{FF2B5EF4-FFF2-40B4-BE49-F238E27FC236}">
                  <a16:creationId xmlns:a16="http://schemas.microsoft.com/office/drawing/2014/main" id="{8C7B3014-8D93-4F4B-ABE3-4B072D6C117B}"/>
                </a:ext>
              </a:extLst>
            </p:cNvPr>
            <p:cNvSpPr>
              <a:spLocks/>
            </p:cNvSpPr>
            <p:nvPr/>
          </p:nvSpPr>
          <p:spPr bwMode="auto">
            <a:xfrm>
              <a:off x="1094160" y="4374143"/>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2400" b="1" dirty="0">
                  <a:sym typeface="Helvetica Neue Medium" charset="0"/>
                </a:rPr>
                <a:t>DNA molecules</a:t>
              </a:r>
            </a:p>
          </p:txBody>
        </p:sp>
      </p:grpSp>
    </p:spTree>
    <p:extLst>
      <p:ext uri="{BB962C8B-B14F-4D97-AF65-F5344CB8AC3E}">
        <p14:creationId xmlns:p14="http://schemas.microsoft.com/office/powerpoint/2010/main" val="3139618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Analog Physics to Digital Abstraction</a:t>
            </a:r>
            <a:endParaRPr kumimoji="1" lang="ja-JP" altLang="en-US" dirty="0"/>
          </a:p>
        </p:txBody>
      </p:sp>
      <p:sp>
        <p:nvSpPr>
          <p:cNvPr id="109" name="TextBox 108">
            <a:extLst>
              <a:ext uri="{FF2B5EF4-FFF2-40B4-BE49-F238E27FC236}">
                <a16:creationId xmlns:a16="http://schemas.microsoft.com/office/drawing/2014/main" id="{F9DC17E6-FB96-3749-A57B-4FFA114D0B53}"/>
              </a:ext>
            </a:extLst>
          </p:cNvPr>
          <p:cNvSpPr txBox="1"/>
          <p:nvPr/>
        </p:nvSpPr>
        <p:spPr>
          <a:xfrm>
            <a:off x="242067" y="5709809"/>
            <a:ext cx="11949933" cy="461665"/>
          </a:xfrm>
          <a:prstGeom prst="rect">
            <a:avLst/>
          </a:prstGeom>
          <a:noFill/>
        </p:spPr>
        <p:txBody>
          <a:bodyPr wrap="square" rtlCol="0">
            <a:spAutoFit/>
          </a:bodyPr>
          <a:lstStyle/>
          <a:p>
            <a:pPr algn="ctr"/>
            <a:r>
              <a:rPr lang="en-US" sz="2400" b="1" dirty="0"/>
              <a:t>signal restoration cleans up noise, so abstraction can ignore it</a:t>
            </a:r>
          </a:p>
        </p:txBody>
      </p:sp>
      <p:sp>
        <p:nvSpPr>
          <p:cNvPr id="17" name="TextBox 16">
            <a:extLst>
              <a:ext uri="{FF2B5EF4-FFF2-40B4-BE49-F238E27FC236}">
                <a16:creationId xmlns:a16="http://schemas.microsoft.com/office/drawing/2014/main" id="{73C177AC-C4B8-0544-A522-74EE0D22D08E}"/>
              </a:ext>
            </a:extLst>
          </p:cNvPr>
          <p:cNvSpPr txBox="1"/>
          <p:nvPr/>
        </p:nvSpPr>
        <p:spPr>
          <a:xfrm>
            <a:off x="8839200" y="1405568"/>
            <a:ext cx="2249334" cy="923330"/>
          </a:xfrm>
          <a:prstGeom prst="rect">
            <a:avLst/>
          </a:prstGeom>
          <a:noFill/>
        </p:spPr>
        <p:txBody>
          <a:bodyPr wrap="none" rtlCol="0">
            <a:spAutoFit/>
          </a:bodyPr>
          <a:lstStyle/>
          <a:p>
            <a:r>
              <a:rPr lang="en-US" dirty="0"/>
              <a:t>Seelig, </a:t>
            </a:r>
            <a:r>
              <a:rPr lang="en-US" dirty="0" err="1"/>
              <a:t>Soloveichik</a:t>
            </a:r>
            <a:r>
              <a:rPr lang="en-US" dirty="0"/>
              <a:t>, </a:t>
            </a:r>
          </a:p>
          <a:p>
            <a:r>
              <a:rPr lang="en-US" dirty="0"/>
              <a:t>    Zhang, Winfree</a:t>
            </a:r>
          </a:p>
          <a:p>
            <a:r>
              <a:rPr lang="en-US" i="1" dirty="0"/>
              <a:t>Science</a:t>
            </a:r>
            <a:r>
              <a:rPr lang="en-US" dirty="0"/>
              <a:t>, 2006</a:t>
            </a:r>
          </a:p>
        </p:txBody>
      </p:sp>
      <p:grpSp>
        <p:nvGrpSpPr>
          <p:cNvPr id="19" name="Group 18">
            <a:extLst>
              <a:ext uri="{FF2B5EF4-FFF2-40B4-BE49-F238E27FC236}">
                <a16:creationId xmlns:a16="http://schemas.microsoft.com/office/drawing/2014/main" id="{1D99B654-E11F-6F45-A956-7AABA18A716C}"/>
              </a:ext>
            </a:extLst>
          </p:cNvPr>
          <p:cNvGrpSpPr/>
          <p:nvPr/>
        </p:nvGrpSpPr>
        <p:grpSpPr>
          <a:xfrm>
            <a:off x="457200" y="1295400"/>
            <a:ext cx="8161051" cy="1865982"/>
            <a:chOff x="717321" y="3316077"/>
            <a:chExt cx="8161051" cy="1865982"/>
          </a:xfrm>
        </p:grpSpPr>
        <p:pic>
          <p:nvPicPr>
            <p:cNvPr id="20" name="Picture 19">
              <a:extLst>
                <a:ext uri="{FF2B5EF4-FFF2-40B4-BE49-F238E27FC236}">
                  <a16:creationId xmlns:a16="http://schemas.microsoft.com/office/drawing/2014/main" id="{5A5DB815-4273-814B-833C-BE55175BE43B}"/>
                </a:ext>
              </a:extLst>
            </p:cNvPr>
            <p:cNvPicPr>
              <a:picLocks noChangeAspect="1"/>
            </p:cNvPicPr>
            <p:nvPr/>
          </p:nvPicPr>
          <p:blipFill rotWithShape="1">
            <a:blip r:embed="rId3"/>
            <a:srcRect t="69768"/>
            <a:stretch/>
          </p:blipFill>
          <p:spPr>
            <a:xfrm>
              <a:off x="750372" y="3316077"/>
              <a:ext cx="8128000" cy="1865982"/>
            </a:xfrm>
            <a:prstGeom prst="rect">
              <a:avLst/>
            </a:prstGeom>
          </p:spPr>
        </p:pic>
        <p:sp>
          <p:nvSpPr>
            <p:cNvPr id="21" name="Rectangle 20">
              <a:extLst>
                <a:ext uri="{FF2B5EF4-FFF2-40B4-BE49-F238E27FC236}">
                  <a16:creationId xmlns:a16="http://schemas.microsoft.com/office/drawing/2014/main" id="{9ABF5DC7-9CD7-5047-B31C-DD646C882317}"/>
                </a:ext>
              </a:extLst>
            </p:cNvPr>
            <p:cNvSpPr/>
            <p:nvPr/>
          </p:nvSpPr>
          <p:spPr>
            <a:xfrm>
              <a:off x="717321" y="3316077"/>
              <a:ext cx="230129" cy="2203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A89FCB1C-8115-6942-B013-F5A8DC104DF0}"/>
              </a:ext>
            </a:extLst>
          </p:cNvPr>
          <p:cNvPicPr>
            <a:picLocks noChangeAspect="1"/>
          </p:cNvPicPr>
          <p:nvPr/>
        </p:nvPicPr>
        <p:blipFill rotWithShape="1">
          <a:blip r:embed="rId4"/>
          <a:srcRect b="64897"/>
          <a:stretch/>
        </p:blipFill>
        <p:spPr>
          <a:xfrm>
            <a:off x="461713" y="3415573"/>
            <a:ext cx="8148887" cy="2223227"/>
          </a:xfrm>
          <a:prstGeom prst="rect">
            <a:avLst/>
          </a:prstGeom>
        </p:spPr>
      </p:pic>
      <p:sp>
        <p:nvSpPr>
          <p:cNvPr id="23" name="TextBox 22">
            <a:extLst>
              <a:ext uri="{FF2B5EF4-FFF2-40B4-BE49-F238E27FC236}">
                <a16:creationId xmlns:a16="http://schemas.microsoft.com/office/drawing/2014/main" id="{3B2C5AC1-C13A-EA43-925E-403EEF87B2BE}"/>
              </a:ext>
            </a:extLst>
          </p:cNvPr>
          <p:cNvSpPr txBox="1"/>
          <p:nvPr/>
        </p:nvSpPr>
        <p:spPr>
          <a:xfrm>
            <a:off x="8839200" y="3579737"/>
            <a:ext cx="3168368" cy="369332"/>
          </a:xfrm>
          <a:prstGeom prst="rect">
            <a:avLst/>
          </a:prstGeom>
          <a:noFill/>
        </p:spPr>
        <p:txBody>
          <a:bodyPr wrap="none" rtlCol="0">
            <a:spAutoFit/>
          </a:bodyPr>
          <a:lstStyle/>
          <a:p>
            <a:r>
              <a:rPr lang="en-US" dirty="0"/>
              <a:t>Qian, Winfree, </a:t>
            </a:r>
            <a:r>
              <a:rPr lang="en-US" i="1" dirty="0"/>
              <a:t>Science</a:t>
            </a:r>
            <a:r>
              <a:rPr lang="en-US" dirty="0"/>
              <a:t>, 2011</a:t>
            </a:r>
          </a:p>
        </p:txBody>
      </p:sp>
    </p:spTree>
    <p:extLst>
      <p:ext uri="{BB962C8B-B14F-4D97-AF65-F5344CB8AC3E}">
        <p14:creationId xmlns:p14="http://schemas.microsoft.com/office/powerpoint/2010/main" val="1502970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Analog Physics to Digital Abstraction</a:t>
            </a:r>
            <a:endParaRPr kumimoji="1" lang="ja-JP" altLang="en-US" dirty="0"/>
          </a:p>
        </p:txBody>
      </p:sp>
      <p:sp>
        <p:nvSpPr>
          <p:cNvPr id="109" name="TextBox 108">
            <a:extLst>
              <a:ext uri="{FF2B5EF4-FFF2-40B4-BE49-F238E27FC236}">
                <a16:creationId xmlns:a16="http://schemas.microsoft.com/office/drawing/2014/main" id="{F9DC17E6-FB96-3749-A57B-4FFA114D0B53}"/>
              </a:ext>
            </a:extLst>
          </p:cNvPr>
          <p:cNvSpPr txBox="1"/>
          <p:nvPr/>
        </p:nvSpPr>
        <p:spPr>
          <a:xfrm>
            <a:off x="242067" y="5709809"/>
            <a:ext cx="11949933" cy="461665"/>
          </a:xfrm>
          <a:prstGeom prst="rect">
            <a:avLst/>
          </a:prstGeom>
          <a:noFill/>
        </p:spPr>
        <p:txBody>
          <a:bodyPr wrap="square" rtlCol="0">
            <a:spAutoFit/>
          </a:bodyPr>
          <a:lstStyle/>
          <a:p>
            <a:pPr algn="ctr"/>
            <a:r>
              <a:rPr lang="en-US" sz="2400" b="1" dirty="0"/>
              <a:t>signal restoration cleans up noise, so abstraction can ignore it</a:t>
            </a:r>
          </a:p>
        </p:txBody>
      </p:sp>
      <p:sp>
        <p:nvSpPr>
          <p:cNvPr id="10" name="TextBox 9">
            <a:extLst>
              <a:ext uri="{FF2B5EF4-FFF2-40B4-BE49-F238E27FC236}">
                <a16:creationId xmlns:a16="http://schemas.microsoft.com/office/drawing/2014/main" id="{620C5DFE-65BE-9E42-B603-D36EA511EE26}"/>
              </a:ext>
            </a:extLst>
          </p:cNvPr>
          <p:cNvSpPr txBox="1"/>
          <p:nvPr/>
        </p:nvSpPr>
        <p:spPr>
          <a:xfrm>
            <a:off x="139692" y="5434093"/>
            <a:ext cx="4786631" cy="369332"/>
          </a:xfrm>
          <a:prstGeom prst="rect">
            <a:avLst/>
          </a:prstGeom>
          <a:noFill/>
        </p:spPr>
        <p:txBody>
          <a:bodyPr wrap="none" rtlCol="0">
            <a:spAutoFit/>
          </a:bodyPr>
          <a:lstStyle/>
          <a:p>
            <a:r>
              <a:rPr lang="en-US" dirty="0"/>
              <a:t>Hopfield, </a:t>
            </a:r>
            <a:r>
              <a:rPr lang="en-US" i="1" dirty="0"/>
              <a:t>Complexity in Information Theory</a:t>
            </a:r>
            <a:r>
              <a:rPr lang="en-US" dirty="0"/>
              <a:t>, 1988</a:t>
            </a:r>
          </a:p>
        </p:txBody>
      </p:sp>
      <p:pic>
        <p:nvPicPr>
          <p:cNvPr id="11" name="Picture 10">
            <a:extLst>
              <a:ext uri="{FF2B5EF4-FFF2-40B4-BE49-F238E27FC236}">
                <a16:creationId xmlns:a16="http://schemas.microsoft.com/office/drawing/2014/main" id="{02505C75-28FB-AF41-B2AF-0C16A1082CEB}"/>
              </a:ext>
            </a:extLst>
          </p:cNvPr>
          <p:cNvPicPr>
            <a:picLocks noChangeAspect="1"/>
          </p:cNvPicPr>
          <p:nvPr/>
        </p:nvPicPr>
        <p:blipFill>
          <a:blip r:embed="rId3"/>
          <a:stretch>
            <a:fillRect/>
          </a:stretch>
        </p:blipFill>
        <p:spPr>
          <a:xfrm>
            <a:off x="518695" y="1445828"/>
            <a:ext cx="4279900" cy="4051300"/>
          </a:xfrm>
          <a:prstGeom prst="rect">
            <a:avLst/>
          </a:prstGeom>
        </p:spPr>
      </p:pic>
      <p:sp>
        <p:nvSpPr>
          <p:cNvPr id="12" name="TextBox 11">
            <a:extLst>
              <a:ext uri="{FF2B5EF4-FFF2-40B4-BE49-F238E27FC236}">
                <a16:creationId xmlns:a16="http://schemas.microsoft.com/office/drawing/2014/main" id="{3FD3EFFE-11CD-2A45-85E8-B87F869A6B75}"/>
              </a:ext>
            </a:extLst>
          </p:cNvPr>
          <p:cNvSpPr txBox="1"/>
          <p:nvPr/>
        </p:nvSpPr>
        <p:spPr>
          <a:xfrm>
            <a:off x="579909" y="1139531"/>
            <a:ext cx="3906198" cy="369332"/>
          </a:xfrm>
          <a:prstGeom prst="rect">
            <a:avLst/>
          </a:prstGeom>
          <a:noFill/>
        </p:spPr>
        <p:txBody>
          <a:bodyPr wrap="none" rtlCol="0">
            <a:spAutoFit/>
          </a:bodyPr>
          <a:lstStyle/>
          <a:p>
            <a:r>
              <a:rPr lang="en-US" dirty="0"/>
              <a:t>Associative memory, attractor networks</a:t>
            </a:r>
          </a:p>
        </p:txBody>
      </p:sp>
      <p:sp>
        <p:nvSpPr>
          <p:cNvPr id="24" name="TextBox 23">
            <a:extLst>
              <a:ext uri="{FF2B5EF4-FFF2-40B4-BE49-F238E27FC236}">
                <a16:creationId xmlns:a16="http://schemas.microsoft.com/office/drawing/2014/main" id="{11187A53-4D56-5641-91A1-524A54C64985}"/>
              </a:ext>
            </a:extLst>
          </p:cNvPr>
          <p:cNvSpPr txBox="1"/>
          <p:nvPr/>
        </p:nvSpPr>
        <p:spPr>
          <a:xfrm>
            <a:off x="9879904" y="3432925"/>
            <a:ext cx="2313454" cy="646331"/>
          </a:xfrm>
          <a:prstGeom prst="rect">
            <a:avLst/>
          </a:prstGeom>
          <a:noFill/>
        </p:spPr>
        <p:txBody>
          <a:bodyPr wrap="none" rtlCol="0">
            <a:spAutoFit/>
          </a:bodyPr>
          <a:lstStyle/>
          <a:p>
            <a:r>
              <a:rPr lang="en-US" dirty="0"/>
              <a:t>Qian, Winfree, Bruck</a:t>
            </a:r>
          </a:p>
          <a:p>
            <a:r>
              <a:rPr lang="en-US" i="1" dirty="0"/>
              <a:t>Nature</a:t>
            </a:r>
            <a:r>
              <a:rPr lang="en-US" dirty="0"/>
              <a:t>, 2011</a:t>
            </a:r>
          </a:p>
        </p:txBody>
      </p:sp>
      <p:grpSp>
        <p:nvGrpSpPr>
          <p:cNvPr id="3" name="Group 2">
            <a:extLst>
              <a:ext uri="{FF2B5EF4-FFF2-40B4-BE49-F238E27FC236}">
                <a16:creationId xmlns:a16="http://schemas.microsoft.com/office/drawing/2014/main" id="{DA6E2250-A9AD-CA4C-9830-2B2639AB53F1}"/>
              </a:ext>
            </a:extLst>
          </p:cNvPr>
          <p:cNvGrpSpPr>
            <a:grpSpLocks noChangeAspect="1"/>
          </p:cNvGrpSpPr>
          <p:nvPr/>
        </p:nvGrpSpPr>
        <p:grpSpPr>
          <a:xfrm>
            <a:off x="5287425" y="990600"/>
            <a:ext cx="4618575" cy="4665280"/>
            <a:chOff x="4906425" y="1775537"/>
            <a:chExt cx="4039272" cy="4080119"/>
          </a:xfrm>
        </p:grpSpPr>
        <p:grpSp>
          <p:nvGrpSpPr>
            <p:cNvPr id="13" name="Group 12">
              <a:extLst>
                <a:ext uri="{FF2B5EF4-FFF2-40B4-BE49-F238E27FC236}">
                  <a16:creationId xmlns:a16="http://schemas.microsoft.com/office/drawing/2014/main" id="{8F65B607-8958-9E45-995D-F309FD30AE16}"/>
                </a:ext>
              </a:extLst>
            </p:cNvPr>
            <p:cNvGrpSpPr/>
            <p:nvPr/>
          </p:nvGrpSpPr>
          <p:grpSpPr>
            <a:xfrm>
              <a:off x="4906425" y="2789321"/>
              <a:ext cx="4039272" cy="3066335"/>
              <a:chOff x="4895408" y="1914417"/>
              <a:chExt cx="4039272" cy="3066335"/>
            </a:xfrm>
          </p:grpSpPr>
          <p:pic>
            <p:nvPicPr>
              <p:cNvPr id="14" name="Picture 13">
                <a:extLst>
                  <a:ext uri="{FF2B5EF4-FFF2-40B4-BE49-F238E27FC236}">
                    <a16:creationId xmlns:a16="http://schemas.microsoft.com/office/drawing/2014/main" id="{4279639B-BC30-3C4B-BA35-8F9A32402F22}"/>
                  </a:ext>
                </a:extLst>
              </p:cNvPr>
              <p:cNvPicPr>
                <a:picLocks noChangeAspect="1"/>
              </p:cNvPicPr>
              <p:nvPr/>
            </p:nvPicPr>
            <p:blipFill rotWithShape="1">
              <a:blip r:embed="rId4"/>
              <a:srcRect r="78610" b="47355"/>
              <a:stretch/>
            </p:blipFill>
            <p:spPr>
              <a:xfrm>
                <a:off x="4945702" y="2080081"/>
                <a:ext cx="1868053" cy="2789678"/>
              </a:xfrm>
              <a:prstGeom prst="rect">
                <a:avLst/>
              </a:prstGeom>
            </p:spPr>
          </p:pic>
          <p:pic>
            <p:nvPicPr>
              <p:cNvPr id="15" name="Picture 14">
                <a:extLst>
                  <a:ext uri="{FF2B5EF4-FFF2-40B4-BE49-F238E27FC236}">
                    <a16:creationId xmlns:a16="http://schemas.microsoft.com/office/drawing/2014/main" id="{4F488074-EFC4-854F-9F5F-E89CB1D7FA00}"/>
                  </a:ext>
                </a:extLst>
              </p:cNvPr>
              <p:cNvPicPr>
                <a:picLocks noChangeAspect="1"/>
              </p:cNvPicPr>
              <p:nvPr/>
            </p:nvPicPr>
            <p:blipFill rotWithShape="1">
              <a:blip r:embed="rId4"/>
              <a:srcRect l="70724" t="31487"/>
              <a:stretch/>
            </p:blipFill>
            <p:spPr>
              <a:xfrm>
                <a:off x="6813755" y="1969089"/>
                <a:ext cx="2120925" cy="3011663"/>
              </a:xfrm>
              <a:prstGeom prst="rect">
                <a:avLst/>
              </a:prstGeom>
            </p:spPr>
          </p:pic>
          <p:sp>
            <p:nvSpPr>
              <p:cNvPr id="16" name="Rectangle 15">
                <a:extLst>
                  <a:ext uri="{FF2B5EF4-FFF2-40B4-BE49-F238E27FC236}">
                    <a16:creationId xmlns:a16="http://schemas.microsoft.com/office/drawing/2014/main" id="{1DE1611B-AA3C-7241-ABE7-0661DE9D3A1D}"/>
                  </a:ext>
                </a:extLst>
              </p:cNvPr>
              <p:cNvSpPr/>
              <p:nvPr/>
            </p:nvSpPr>
            <p:spPr>
              <a:xfrm>
                <a:off x="4895408" y="2080081"/>
                <a:ext cx="230129" cy="2203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1AFE78-11B1-B842-9410-6CFC1AC72EB2}"/>
                  </a:ext>
                </a:extLst>
              </p:cNvPr>
              <p:cNvSpPr/>
              <p:nvPr/>
            </p:nvSpPr>
            <p:spPr>
              <a:xfrm>
                <a:off x="6698690" y="1914417"/>
                <a:ext cx="230129" cy="2203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3239A464-6FA8-D940-926B-FB81F8BB6FBC}"/>
                </a:ext>
              </a:extLst>
            </p:cNvPr>
            <p:cNvPicPr>
              <a:picLocks noChangeAspect="1"/>
            </p:cNvPicPr>
            <p:nvPr/>
          </p:nvPicPr>
          <p:blipFill rotWithShape="1">
            <a:blip r:embed="rId5"/>
            <a:srcRect t="20925" b="43775"/>
            <a:stretch/>
          </p:blipFill>
          <p:spPr>
            <a:xfrm>
              <a:off x="5692824" y="1821896"/>
              <a:ext cx="2702029" cy="950838"/>
            </a:xfrm>
            <a:prstGeom prst="rect">
              <a:avLst/>
            </a:prstGeom>
          </p:spPr>
        </p:pic>
        <p:sp>
          <p:nvSpPr>
            <p:cNvPr id="26" name="Rectangle 25">
              <a:extLst>
                <a:ext uri="{FF2B5EF4-FFF2-40B4-BE49-F238E27FC236}">
                  <a16:creationId xmlns:a16="http://schemas.microsoft.com/office/drawing/2014/main" id="{E66DC0E8-F30D-5740-8461-F6898A72617D}"/>
                </a:ext>
              </a:extLst>
            </p:cNvPr>
            <p:cNvSpPr/>
            <p:nvPr/>
          </p:nvSpPr>
          <p:spPr>
            <a:xfrm>
              <a:off x="5597577" y="1775537"/>
              <a:ext cx="189160" cy="1664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9776071F-1EC5-DE48-B4FD-355171E25BA5}"/>
              </a:ext>
            </a:extLst>
          </p:cNvPr>
          <p:cNvSpPr txBox="1"/>
          <p:nvPr/>
        </p:nvSpPr>
        <p:spPr>
          <a:xfrm>
            <a:off x="9873641" y="1435128"/>
            <a:ext cx="2183034" cy="369332"/>
          </a:xfrm>
          <a:prstGeom prst="rect">
            <a:avLst/>
          </a:prstGeom>
          <a:noFill/>
        </p:spPr>
        <p:txBody>
          <a:bodyPr wrap="none" rtlCol="0">
            <a:spAutoFit/>
          </a:bodyPr>
          <a:lstStyle/>
          <a:p>
            <a:r>
              <a:rPr lang="en-US" dirty="0"/>
              <a:t>DNA neural networks</a:t>
            </a:r>
          </a:p>
        </p:txBody>
      </p:sp>
      <p:sp>
        <p:nvSpPr>
          <p:cNvPr id="21" name="Oval 20">
            <a:extLst>
              <a:ext uri="{FF2B5EF4-FFF2-40B4-BE49-F238E27FC236}">
                <a16:creationId xmlns:a16="http://schemas.microsoft.com/office/drawing/2014/main" id="{4F1B9D9F-CFAA-B04C-AC3F-FB06F96C81AD}"/>
              </a:ext>
            </a:extLst>
          </p:cNvPr>
          <p:cNvSpPr>
            <a:spLocks noChangeAspect="1"/>
          </p:cNvSpPr>
          <p:nvPr/>
        </p:nvSpPr>
        <p:spPr>
          <a:xfrm>
            <a:off x="3556659" y="3012374"/>
            <a:ext cx="304800" cy="29651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558C25-CE23-A146-94CB-6BA50CF40682}"/>
              </a:ext>
            </a:extLst>
          </p:cNvPr>
          <p:cNvSpPr>
            <a:spLocks noChangeAspect="1"/>
          </p:cNvSpPr>
          <p:nvPr/>
        </p:nvSpPr>
        <p:spPr>
          <a:xfrm>
            <a:off x="3105398" y="4508665"/>
            <a:ext cx="304800" cy="29651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55B4EDA-26B6-5E49-B79F-834D073AB335}"/>
              </a:ext>
            </a:extLst>
          </p:cNvPr>
          <p:cNvSpPr>
            <a:spLocks noChangeAspect="1"/>
          </p:cNvSpPr>
          <p:nvPr/>
        </p:nvSpPr>
        <p:spPr>
          <a:xfrm>
            <a:off x="2097974" y="3762499"/>
            <a:ext cx="304800" cy="296512"/>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626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Design Rules for Fabrication</a:t>
            </a:r>
            <a:endParaRPr kumimoji="1" lang="ja-JP" altLang="en-US" dirty="0"/>
          </a:p>
        </p:txBody>
      </p:sp>
      <p:sp>
        <p:nvSpPr>
          <p:cNvPr id="109" name="TextBox 108">
            <a:extLst>
              <a:ext uri="{FF2B5EF4-FFF2-40B4-BE49-F238E27FC236}">
                <a16:creationId xmlns:a16="http://schemas.microsoft.com/office/drawing/2014/main" id="{F9DC17E6-FB96-3749-A57B-4FFA114D0B53}"/>
              </a:ext>
            </a:extLst>
          </p:cNvPr>
          <p:cNvSpPr txBox="1"/>
          <p:nvPr/>
        </p:nvSpPr>
        <p:spPr>
          <a:xfrm>
            <a:off x="304800" y="5715000"/>
            <a:ext cx="11506198" cy="461665"/>
          </a:xfrm>
          <a:prstGeom prst="rect">
            <a:avLst/>
          </a:prstGeom>
          <a:noFill/>
        </p:spPr>
        <p:txBody>
          <a:bodyPr wrap="square" rtlCol="0">
            <a:spAutoFit/>
          </a:bodyPr>
          <a:lstStyle/>
          <a:p>
            <a:pPr algn="ctr"/>
            <a:r>
              <a:rPr lang="en-US" sz="2400" b="1" dirty="0"/>
              <a:t>self-imposed limitations enable automated, systematic, reliable scaling</a:t>
            </a:r>
          </a:p>
        </p:txBody>
      </p:sp>
      <p:pic>
        <p:nvPicPr>
          <p:cNvPr id="5" name="Picture 4">
            <a:extLst>
              <a:ext uri="{FF2B5EF4-FFF2-40B4-BE49-F238E27FC236}">
                <a16:creationId xmlns:a16="http://schemas.microsoft.com/office/drawing/2014/main" id="{9634AB5B-E9E3-8F41-AE9B-CB90818EBEF9}"/>
              </a:ext>
            </a:extLst>
          </p:cNvPr>
          <p:cNvPicPr>
            <a:picLocks noChangeAspect="1"/>
          </p:cNvPicPr>
          <p:nvPr/>
        </p:nvPicPr>
        <p:blipFill>
          <a:blip r:embed="rId3"/>
          <a:stretch>
            <a:fillRect/>
          </a:stretch>
        </p:blipFill>
        <p:spPr>
          <a:xfrm>
            <a:off x="895657" y="1676400"/>
            <a:ext cx="3981143" cy="3949547"/>
          </a:xfrm>
          <a:prstGeom prst="rect">
            <a:avLst/>
          </a:prstGeom>
        </p:spPr>
      </p:pic>
      <p:sp>
        <p:nvSpPr>
          <p:cNvPr id="6" name="TextBox 5">
            <a:extLst>
              <a:ext uri="{FF2B5EF4-FFF2-40B4-BE49-F238E27FC236}">
                <a16:creationId xmlns:a16="http://schemas.microsoft.com/office/drawing/2014/main" id="{A29A9CD8-1FF8-A348-8589-AD53CBA70B93}"/>
              </a:ext>
            </a:extLst>
          </p:cNvPr>
          <p:cNvSpPr txBox="1"/>
          <p:nvPr/>
        </p:nvSpPr>
        <p:spPr>
          <a:xfrm>
            <a:off x="1998389" y="1143000"/>
            <a:ext cx="1735411" cy="369332"/>
          </a:xfrm>
          <a:prstGeom prst="rect">
            <a:avLst/>
          </a:prstGeom>
          <a:noFill/>
        </p:spPr>
        <p:txBody>
          <a:bodyPr wrap="none" rtlCol="0">
            <a:spAutoFit/>
          </a:bodyPr>
          <a:lstStyle/>
          <a:p>
            <a:r>
              <a:rPr lang="en-US" dirty="0"/>
              <a:t>Be a DNA purist!</a:t>
            </a:r>
          </a:p>
        </p:txBody>
      </p:sp>
      <p:grpSp>
        <p:nvGrpSpPr>
          <p:cNvPr id="7" name="Group 6">
            <a:extLst>
              <a:ext uri="{FF2B5EF4-FFF2-40B4-BE49-F238E27FC236}">
                <a16:creationId xmlns:a16="http://schemas.microsoft.com/office/drawing/2014/main" id="{71EC66E5-014B-2F47-BC9D-759AD7ACFF70}"/>
              </a:ext>
            </a:extLst>
          </p:cNvPr>
          <p:cNvGrpSpPr/>
          <p:nvPr/>
        </p:nvGrpSpPr>
        <p:grpSpPr>
          <a:xfrm>
            <a:off x="6553200" y="892646"/>
            <a:ext cx="4713009" cy="4996508"/>
            <a:chOff x="4524638" y="1436949"/>
            <a:chExt cx="4713009" cy="4996508"/>
          </a:xfrm>
        </p:grpSpPr>
        <p:pic>
          <p:nvPicPr>
            <p:cNvPr id="8" name="Picture 7">
              <a:extLst>
                <a:ext uri="{FF2B5EF4-FFF2-40B4-BE49-F238E27FC236}">
                  <a16:creationId xmlns:a16="http://schemas.microsoft.com/office/drawing/2014/main" id="{C8D891F4-4239-4D47-8FA0-50772E9086ED}"/>
                </a:ext>
              </a:extLst>
            </p:cNvPr>
            <p:cNvPicPr>
              <a:picLocks noChangeAspect="1"/>
            </p:cNvPicPr>
            <p:nvPr/>
          </p:nvPicPr>
          <p:blipFill rotWithShape="1">
            <a:blip r:embed="rId4"/>
            <a:srcRect r="26579" b="66045"/>
            <a:stretch/>
          </p:blipFill>
          <p:spPr>
            <a:xfrm>
              <a:off x="4524638" y="1814548"/>
              <a:ext cx="4248197" cy="1741965"/>
            </a:xfrm>
            <a:prstGeom prst="rect">
              <a:avLst/>
            </a:prstGeom>
          </p:spPr>
        </p:pic>
        <p:pic>
          <p:nvPicPr>
            <p:cNvPr id="9" name="Picture 8">
              <a:extLst>
                <a:ext uri="{FF2B5EF4-FFF2-40B4-BE49-F238E27FC236}">
                  <a16:creationId xmlns:a16="http://schemas.microsoft.com/office/drawing/2014/main" id="{AB4CC9FA-D677-704E-94D8-0595453F0F21}"/>
                </a:ext>
              </a:extLst>
            </p:cNvPr>
            <p:cNvPicPr>
              <a:picLocks noChangeAspect="1"/>
            </p:cNvPicPr>
            <p:nvPr/>
          </p:nvPicPr>
          <p:blipFill>
            <a:blip r:embed="rId5"/>
            <a:stretch>
              <a:fillRect/>
            </a:stretch>
          </p:blipFill>
          <p:spPr>
            <a:xfrm>
              <a:off x="4824147" y="3896630"/>
              <a:ext cx="3899971" cy="1194198"/>
            </a:xfrm>
            <a:prstGeom prst="rect">
              <a:avLst/>
            </a:prstGeom>
          </p:spPr>
        </p:pic>
        <p:sp>
          <p:nvSpPr>
            <p:cNvPr id="10" name="TextBox 9">
              <a:extLst>
                <a:ext uri="{FF2B5EF4-FFF2-40B4-BE49-F238E27FC236}">
                  <a16:creationId xmlns:a16="http://schemas.microsoft.com/office/drawing/2014/main" id="{86259D32-E26E-3F48-A154-2B74FB73B7DA}"/>
                </a:ext>
              </a:extLst>
            </p:cNvPr>
            <p:cNvSpPr txBox="1"/>
            <p:nvPr/>
          </p:nvSpPr>
          <p:spPr>
            <a:xfrm>
              <a:off x="6124838" y="3560647"/>
              <a:ext cx="2878096" cy="369332"/>
            </a:xfrm>
            <a:prstGeom prst="rect">
              <a:avLst/>
            </a:prstGeom>
            <a:noFill/>
          </p:spPr>
          <p:txBody>
            <a:bodyPr wrap="none" rtlCol="0">
              <a:spAutoFit/>
            </a:bodyPr>
            <a:lstStyle/>
            <a:p>
              <a:r>
                <a:rPr lang="en-US" dirty="0"/>
                <a:t>Visual DSD – </a:t>
              </a:r>
              <a:r>
                <a:rPr lang="en-US" dirty="0" err="1"/>
                <a:t>Lakin</a:t>
              </a:r>
              <a:r>
                <a:rPr lang="en-US" dirty="0"/>
                <a:t> et al 2012</a:t>
              </a:r>
            </a:p>
          </p:txBody>
        </p:sp>
        <p:sp>
          <p:nvSpPr>
            <p:cNvPr id="11" name="TextBox 10">
              <a:extLst>
                <a:ext uri="{FF2B5EF4-FFF2-40B4-BE49-F238E27FC236}">
                  <a16:creationId xmlns:a16="http://schemas.microsoft.com/office/drawing/2014/main" id="{9091F15C-AD80-9A43-BF95-F4373E6D9AD6}"/>
                </a:ext>
              </a:extLst>
            </p:cNvPr>
            <p:cNvSpPr txBox="1"/>
            <p:nvPr/>
          </p:nvSpPr>
          <p:spPr>
            <a:xfrm>
              <a:off x="5878513" y="1436949"/>
              <a:ext cx="3218125" cy="369332"/>
            </a:xfrm>
            <a:prstGeom prst="rect">
              <a:avLst/>
            </a:prstGeom>
            <a:noFill/>
          </p:spPr>
          <p:txBody>
            <a:bodyPr wrap="none" rtlCol="0">
              <a:spAutoFit/>
            </a:bodyPr>
            <a:lstStyle/>
            <a:p>
              <a:r>
                <a:rPr lang="en-US" dirty="0"/>
                <a:t>DNA origami – </a:t>
              </a:r>
              <a:r>
                <a:rPr lang="en-US" dirty="0" err="1"/>
                <a:t>Rothemund</a:t>
              </a:r>
              <a:r>
                <a:rPr lang="en-US" dirty="0"/>
                <a:t> 2006</a:t>
              </a:r>
            </a:p>
          </p:txBody>
        </p:sp>
        <p:grpSp>
          <p:nvGrpSpPr>
            <p:cNvPr id="12" name="Group 11">
              <a:extLst>
                <a:ext uri="{FF2B5EF4-FFF2-40B4-BE49-F238E27FC236}">
                  <a16:creationId xmlns:a16="http://schemas.microsoft.com/office/drawing/2014/main" id="{3E146121-2881-9A40-AC30-B51FAAC4000A}"/>
                </a:ext>
              </a:extLst>
            </p:cNvPr>
            <p:cNvGrpSpPr/>
            <p:nvPr/>
          </p:nvGrpSpPr>
          <p:grpSpPr>
            <a:xfrm>
              <a:off x="4788910" y="5382716"/>
              <a:ext cx="3970443" cy="1050741"/>
              <a:chOff x="4648025" y="3126037"/>
              <a:chExt cx="3970443" cy="1050741"/>
            </a:xfrm>
          </p:grpSpPr>
          <p:pic>
            <p:nvPicPr>
              <p:cNvPr id="14" name="Picture 13">
                <a:extLst>
                  <a:ext uri="{FF2B5EF4-FFF2-40B4-BE49-F238E27FC236}">
                    <a16:creationId xmlns:a16="http://schemas.microsoft.com/office/drawing/2014/main" id="{A0DE01DF-0334-8848-8B0B-AD911BEE115E}"/>
                  </a:ext>
                </a:extLst>
              </p:cNvPr>
              <p:cNvPicPr>
                <a:picLocks noChangeAspect="1"/>
              </p:cNvPicPr>
              <p:nvPr/>
            </p:nvPicPr>
            <p:blipFill>
              <a:blip r:embed="rId6"/>
              <a:stretch>
                <a:fillRect/>
              </a:stretch>
            </p:blipFill>
            <p:spPr>
              <a:xfrm>
                <a:off x="5755778" y="3365458"/>
                <a:ext cx="1250950" cy="654050"/>
              </a:xfrm>
              <a:prstGeom prst="rect">
                <a:avLst/>
              </a:prstGeom>
            </p:spPr>
          </p:pic>
          <p:pic>
            <p:nvPicPr>
              <p:cNvPr id="15" name="Picture 14">
                <a:extLst>
                  <a:ext uri="{FF2B5EF4-FFF2-40B4-BE49-F238E27FC236}">
                    <a16:creationId xmlns:a16="http://schemas.microsoft.com/office/drawing/2014/main" id="{162AD808-183B-F645-BBF1-6DB536E15A59}"/>
                  </a:ext>
                </a:extLst>
              </p:cNvPr>
              <p:cNvPicPr>
                <a:picLocks noChangeAspect="1"/>
              </p:cNvPicPr>
              <p:nvPr/>
            </p:nvPicPr>
            <p:blipFill>
              <a:blip r:embed="rId7"/>
              <a:stretch>
                <a:fillRect/>
              </a:stretch>
            </p:blipFill>
            <p:spPr>
              <a:xfrm>
                <a:off x="4648025" y="3257570"/>
                <a:ext cx="723900" cy="787400"/>
              </a:xfrm>
              <a:prstGeom prst="rect">
                <a:avLst/>
              </a:prstGeom>
            </p:spPr>
          </p:pic>
          <p:sp>
            <p:nvSpPr>
              <p:cNvPr id="16" name="Rectangle 15">
                <a:extLst>
                  <a:ext uri="{FF2B5EF4-FFF2-40B4-BE49-F238E27FC236}">
                    <a16:creationId xmlns:a16="http://schemas.microsoft.com/office/drawing/2014/main" id="{3458A412-A7B0-AC44-91A8-7ACA893C89E6}"/>
                  </a:ext>
                </a:extLst>
              </p:cNvPr>
              <p:cNvSpPr/>
              <p:nvPr/>
            </p:nvSpPr>
            <p:spPr>
              <a:xfrm rot="2769165">
                <a:off x="5037014" y="3281877"/>
                <a:ext cx="516133" cy="2044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442D49-F60C-BA4D-9FBF-CD3974366CDB}"/>
                  </a:ext>
                </a:extLst>
              </p:cNvPr>
              <p:cNvSpPr/>
              <p:nvPr/>
            </p:nvSpPr>
            <p:spPr>
              <a:xfrm rot="8039819">
                <a:off x="5041507" y="3816485"/>
                <a:ext cx="516133" cy="2044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2B572CC-A5B7-AE4A-A343-A8956C9E23F0}"/>
                  </a:ext>
                </a:extLst>
              </p:cNvPr>
              <p:cNvPicPr>
                <a:picLocks noChangeAspect="1"/>
              </p:cNvPicPr>
              <p:nvPr/>
            </p:nvPicPr>
            <p:blipFill>
              <a:blip r:embed="rId8"/>
              <a:stretch>
                <a:fillRect/>
              </a:stretch>
            </p:blipFill>
            <p:spPr>
              <a:xfrm>
                <a:off x="5350945" y="3496999"/>
                <a:ext cx="422074" cy="346710"/>
              </a:xfrm>
              <a:prstGeom prst="rect">
                <a:avLst/>
              </a:prstGeom>
            </p:spPr>
          </p:pic>
          <p:pic>
            <p:nvPicPr>
              <p:cNvPr id="19" name="Picture 18">
                <a:extLst>
                  <a:ext uri="{FF2B5EF4-FFF2-40B4-BE49-F238E27FC236}">
                    <a16:creationId xmlns:a16="http://schemas.microsoft.com/office/drawing/2014/main" id="{39825397-F7ED-3047-AFDD-2E80EB23ED52}"/>
                  </a:ext>
                </a:extLst>
              </p:cNvPr>
              <p:cNvPicPr>
                <a:picLocks noChangeAspect="1"/>
              </p:cNvPicPr>
              <p:nvPr/>
            </p:nvPicPr>
            <p:blipFill>
              <a:blip r:embed="rId8"/>
              <a:stretch>
                <a:fillRect/>
              </a:stretch>
            </p:blipFill>
            <p:spPr>
              <a:xfrm>
                <a:off x="6976086" y="3488701"/>
                <a:ext cx="422074" cy="346710"/>
              </a:xfrm>
              <a:prstGeom prst="rect">
                <a:avLst/>
              </a:prstGeom>
            </p:spPr>
          </p:pic>
          <p:pic>
            <p:nvPicPr>
              <p:cNvPr id="20" name="Picture 19">
                <a:extLst>
                  <a:ext uri="{FF2B5EF4-FFF2-40B4-BE49-F238E27FC236}">
                    <a16:creationId xmlns:a16="http://schemas.microsoft.com/office/drawing/2014/main" id="{B639748F-A6F4-EB47-AB94-991D0ADE350D}"/>
                  </a:ext>
                </a:extLst>
              </p:cNvPr>
              <p:cNvPicPr>
                <a:picLocks noChangeAspect="1"/>
              </p:cNvPicPr>
              <p:nvPr/>
            </p:nvPicPr>
            <p:blipFill>
              <a:blip r:embed="rId9"/>
              <a:stretch>
                <a:fillRect/>
              </a:stretch>
            </p:blipFill>
            <p:spPr>
              <a:xfrm>
                <a:off x="7464038" y="3474884"/>
                <a:ext cx="1154430" cy="407670"/>
              </a:xfrm>
              <a:prstGeom prst="rect">
                <a:avLst/>
              </a:prstGeom>
            </p:spPr>
          </p:pic>
        </p:grpSp>
        <p:sp>
          <p:nvSpPr>
            <p:cNvPr id="13" name="TextBox 12">
              <a:extLst>
                <a:ext uri="{FF2B5EF4-FFF2-40B4-BE49-F238E27FC236}">
                  <a16:creationId xmlns:a16="http://schemas.microsoft.com/office/drawing/2014/main" id="{EDE2A95C-2534-0346-935D-E9F5E82A2997}"/>
                </a:ext>
              </a:extLst>
            </p:cNvPr>
            <p:cNvSpPr txBox="1"/>
            <p:nvPr/>
          </p:nvSpPr>
          <p:spPr>
            <a:xfrm>
              <a:off x="4587143" y="5081712"/>
              <a:ext cx="4650504" cy="369332"/>
            </a:xfrm>
            <a:prstGeom prst="rect">
              <a:avLst/>
            </a:prstGeom>
            <a:noFill/>
          </p:spPr>
          <p:txBody>
            <a:bodyPr wrap="none" rtlCol="0">
              <a:spAutoFit/>
            </a:bodyPr>
            <a:lstStyle/>
            <a:p>
              <a:r>
                <a:rPr lang="en-US" dirty="0"/>
                <a:t>Algorithmic SST tiles – Woods, Doty, et al 2019</a:t>
              </a:r>
            </a:p>
          </p:txBody>
        </p:sp>
      </p:grpSp>
    </p:spTree>
    <p:extLst>
      <p:ext uri="{BB962C8B-B14F-4D97-AF65-F5344CB8AC3E}">
        <p14:creationId xmlns:p14="http://schemas.microsoft.com/office/powerpoint/2010/main" val="2628396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Abstraction Hierarchy</a:t>
            </a:r>
            <a:endParaRPr kumimoji="1" lang="ja-JP" altLang="en-US" dirty="0"/>
          </a:p>
        </p:txBody>
      </p:sp>
      <p:sp>
        <p:nvSpPr>
          <p:cNvPr id="109" name="TextBox 108">
            <a:extLst>
              <a:ext uri="{FF2B5EF4-FFF2-40B4-BE49-F238E27FC236}">
                <a16:creationId xmlns:a16="http://schemas.microsoft.com/office/drawing/2014/main" id="{F9DC17E6-FB96-3749-A57B-4FFA114D0B53}"/>
              </a:ext>
            </a:extLst>
          </p:cNvPr>
          <p:cNvSpPr txBox="1"/>
          <p:nvPr/>
        </p:nvSpPr>
        <p:spPr>
          <a:xfrm>
            <a:off x="0" y="5791200"/>
            <a:ext cx="12192000" cy="461665"/>
          </a:xfrm>
          <a:prstGeom prst="rect">
            <a:avLst/>
          </a:prstGeom>
          <a:noFill/>
        </p:spPr>
        <p:txBody>
          <a:bodyPr wrap="square" rtlCol="0">
            <a:spAutoFit/>
          </a:bodyPr>
          <a:lstStyle/>
          <a:p>
            <a:pPr algn="ctr"/>
            <a:r>
              <a:rPr lang="en-US" sz="2400" b="1" dirty="0"/>
              <a:t>hierarchical compilation from high-level to low-level manages design complexity </a:t>
            </a:r>
          </a:p>
        </p:txBody>
      </p:sp>
      <p:grpSp>
        <p:nvGrpSpPr>
          <p:cNvPr id="3" name="Group 2">
            <a:extLst>
              <a:ext uri="{FF2B5EF4-FFF2-40B4-BE49-F238E27FC236}">
                <a16:creationId xmlns:a16="http://schemas.microsoft.com/office/drawing/2014/main" id="{070D6446-1806-F647-87C0-BF975B4F22C3}"/>
              </a:ext>
            </a:extLst>
          </p:cNvPr>
          <p:cNvGrpSpPr/>
          <p:nvPr/>
        </p:nvGrpSpPr>
        <p:grpSpPr>
          <a:xfrm>
            <a:off x="1009482" y="1082587"/>
            <a:ext cx="3613900" cy="2891395"/>
            <a:chOff x="1009482" y="1082587"/>
            <a:chExt cx="2431238" cy="2891395"/>
          </a:xfrm>
        </p:grpSpPr>
        <p:sp>
          <p:nvSpPr>
            <p:cNvPr id="5" name="AutoShape 1">
              <a:extLst>
                <a:ext uri="{FF2B5EF4-FFF2-40B4-BE49-F238E27FC236}">
                  <a16:creationId xmlns:a16="http://schemas.microsoft.com/office/drawing/2014/main" id="{07F9BBAB-F937-BC48-B1E1-7F6AA36B5138}"/>
                </a:ext>
              </a:extLst>
            </p:cNvPr>
            <p:cNvSpPr>
              <a:spLocks/>
            </p:cNvSpPr>
            <p:nvPr/>
          </p:nvSpPr>
          <p:spPr bwMode="auto">
            <a:xfrm>
              <a:off x="1009482" y="1082587"/>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lstStyle/>
            <a:p>
              <a:pPr algn="ctr"/>
              <a:r>
                <a:rPr lang="en-US" sz="1600" b="1" dirty="0">
                  <a:sym typeface="Helvetica Neue Medium" charset="0"/>
                </a:rPr>
                <a:t>Higher-level languages</a:t>
              </a:r>
            </a:p>
          </p:txBody>
        </p:sp>
        <p:sp>
          <p:nvSpPr>
            <p:cNvPr id="6" name="AutoShape 2">
              <a:extLst>
                <a:ext uri="{FF2B5EF4-FFF2-40B4-BE49-F238E27FC236}">
                  <a16:creationId xmlns:a16="http://schemas.microsoft.com/office/drawing/2014/main" id="{BD0A54F1-E669-B544-81EA-77A7A5DF45AC}"/>
                </a:ext>
              </a:extLst>
            </p:cNvPr>
            <p:cNvSpPr>
              <a:spLocks/>
            </p:cNvSpPr>
            <p:nvPr/>
          </p:nvSpPr>
          <p:spPr bwMode="auto">
            <a:xfrm>
              <a:off x="1009482" y="1669537"/>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1600" b="1" dirty="0">
                  <a:sym typeface="Helvetica Neue Medium" charset="0"/>
                </a:rPr>
                <a:t>Abstract molecular systems</a:t>
              </a:r>
            </a:p>
          </p:txBody>
        </p:sp>
        <p:sp>
          <p:nvSpPr>
            <p:cNvPr id="7" name="AutoShape 3">
              <a:extLst>
                <a:ext uri="{FF2B5EF4-FFF2-40B4-BE49-F238E27FC236}">
                  <a16:creationId xmlns:a16="http://schemas.microsoft.com/office/drawing/2014/main" id="{3B1425A7-D280-8743-B2DE-13D914954083}"/>
                </a:ext>
              </a:extLst>
            </p:cNvPr>
            <p:cNvSpPr>
              <a:spLocks/>
            </p:cNvSpPr>
            <p:nvPr/>
          </p:nvSpPr>
          <p:spPr bwMode="auto">
            <a:xfrm>
              <a:off x="1009482" y="2256487"/>
              <a:ext cx="2431238" cy="543595"/>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1600" b="1" dirty="0">
                  <a:sym typeface="Helvetica Neue Medium" charset="0"/>
                </a:rPr>
                <a:t>Domain-level specification</a:t>
              </a:r>
            </a:p>
          </p:txBody>
        </p:sp>
        <p:sp>
          <p:nvSpPr>
            <p:cNvPr id="8" name="AutoShape 4">
              <a:extLst>
                <a:ext uri="{FF2B5EF4-FFF2-40B4-BE49-F238E27FC236}">
                  <a16:creationId xmlns:a16="http://schemas.microsoft.com/office/drawing/2014/main" id="{04F0E1EA-75B9-D542-A70E-6145FD4800A4}"/>
                </a:ext>
              </a:extLst>
            </p:cNvPr>
            <p:cNvSpPr>
              <a:spLocks/>
            </p:cNvSpPr>
            <p:nvPr/>
          </p:nvSpPr>
          <p:spPr bwMode="auto">
            <a:xfrm>
              <a:off x="1009482" y="2844553"/>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1600" b="1" dirty="0">
                  <a:sym typeface="Helvetica Neue Medium" charset="0"/>
                </a:rPr>
                <a:t>DNA sequences</a:t>
              </a:r>
            </a:p>
          </p:txBody>
        </p:sp>
        <p:sp>
          <p:nvSpPr>
            <p:cNvPr id="9" name="AutoShape 13">
              <a:extLst>
                <a:ext uri="{FF2B5EF4-FFF2-40B4-BE49-F238E27FC236}">
                  <a16:creationId xmlns:a16="http://schemas.microsoft.com/office/drawing/2014/main" id="{C011AD29-BF0E-8446-BD15-6AAF07A44C7E}"/>
                </a:ext>
              </a:extLst>
            </p:cNvPr>
            <p:cNvSpPr>
              <a:spLocks/>
            </p:cNvSpPr>
            <p:nvPr/>
          </p:nvSpPr>
          <p:spPr bwMode="auto">
            <a:xfrm>
              <a:off x="1009482" y="3431503"/>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1600" b="1" dirty="0">
                  <a:sym typeface="Helvetica Neue Medium" charset="0"/>
                </a:rPr>
                <a:t>DNA molecules</a:t>
              </a:r>
            </a:p>
          </p:txBody>
        </p:sp>
      </p:grpSp>
      <p:pic>
        <p:nvPicPr>
          <p:cNvPr id="10" name="Picture 9">
            <a:extLst>
              <a:ext uri="{FF2B5EF4-FFF2-40B4-BE49-F238E27FC236}">
                <a16:creationId xmlns:a16="http://schemas.microsoft.com/office/drawing/2014/main" id="{CB8AB1C3-FB8F-4744-BD0F-893A8FE0EE05}"/>
              </a:ext>
            </a:extLst>
          </p:cNvPr>
          <p:cNvPicPr>
            <a:picLocks noChangeAspect="1"/>
          </p:cNvPicPr>
          <p:nvPr/>
        </p:nvPicPr>
        <p:blipFill rotWithShape="1">
          <a:blip r:embed="rId3">
            <a:extLst>
              <a:ext uri="{28A0092B-C50C-407E-A947-70E740481C1C}">
                <a14:useLocalDpi xmlns:a14="http://schemas.microsoft.com/office/drawing/2010/main" val="0"/>
              </a:ext>
            </a:extLst>
          </a:blip>
          <a:srcRect l="35334" t="27235" r="4494" b="51127"/>
          <a:stretch/>
        </p:blipFill>
        <p:spPr>
          <a:xfrm>
            <a:off x="7616998" y="4968889"/>
            <a:ext cx="2920226" cy="811504"/>
          </a:xfrm>
          <a:prstGeom prst="rect">
            <a:avLst/>
          </a:prstGeom>
        </p:spPr>
      </p:pic>
      <p:sp>
        <p:nvSpPr>
          <p:cNvPr id="11" name="Rectangle 2">
            <a:extLst>
              <a:ext uri="{FF2B5EF4-FFF2-40B4-BE49-F238E27FC236}">
                <a16:creationId xmlns:a16="http://schemas.microsoft.com/office/drawing/2014/main" id="{84E6280F-C5DA-7042-855B-F204005F159C}"/>
              </a:ext>
            </a:extLst>
          </p:cNvPr>
          <p:cNvSpPr>
            <a:spLocks/>
          </p:cNvSpPr>
          <p:nvPr/>
        </p:nvSpPr>
        <p:spPr bwMode="auto">
          <a:xfrm>
            <a:off x="1797839" y="5374641"/>
            <a:ext cx="4905469" cy="582931"/>
          </a:xfrm>
          <a:prstGeom prst="rect">
            <a:avLst/>
          </a:prstGeom>
          <a:noFill/>
          <a:ln w="12700">
            <a:noFill/>
            <a:miter lim="800000"/>
            <a:headEnd type="none" w="med" len="med"/>
            <a:tailEnd type="none" w="med" len="med"/>
          </a:ln>
        </p:spPr>
        <p:txBody>
          <a:bodyPr lIns="0" tIns="0" rIns="0" bIns="0" anchor="ctr">
            <a:prstTxWarp prst="textNoShape">
              <a:avLst/>
            </a:prstTxWarp>
          </a:bodyPr>
          <a:lstStyle/>
          <a:p>
            <a:r>
              <a:rPr lang="en-US" sz="1800" dirty="0">
                <a:ea typeface="Gill Sans" pitchFamily="-65" charset="0"/>
                <a:cs typeface="Gill Sans" pitchFamily="-65" charset="0"/>
              </a:rPr>
              <a:t>Woods, Doty, et al, </a:t>
            </a:r>
            <a:r>
              <a:rPr lang="en-US" sz="1800" i="1" dirty="0">
                <a:ea typeface="Gill Sans" pitchFamily="-65" charset="0"/>
                <a:cs typeface="Gill Sans" pitchFamily="-65" charset="0"/>
              </a:rPr>
              <a:t>Nature</a:t>
            </a:r>
            <a:r>
              <a:rPr lang="en-US" sz="1800" dirty="0">
                <a:ea typeface="Gill Sans" pitchFamily="-65" charset="0"/>
                <a:cs typeface="Gill Sans" pitchFamily="-65" charset="0"/>
              </a:rPr>
              <a:t>, 2019</a:t>
            </a:r>
          </a:p>
        </p:txBody>
      </p:sp>
      <p:sp>
        <p:nvSpPr>
          <p:cNvPr id="12" name="Rectangle 2">
            <a:extLst>
              <a:ext uri="{FF2B5EF4-FFF2-40B4-BE49-F238E27FC236}">
                <a16:creationId xmlns:a16="http://schemas.microsoft.com/office/drawing/2014/main" id="{2E6AEE51-0B83-9C4F-A210-D6291ACB2D81}"/>
              </a:ext>
            </a:extLst>
          </p:cNvPr>
          <p:cNvSpPr>
            <a:spLocks/>
          </p:cNvSpPr>
          <p:nvPr/>
        </p:nvSpPr>
        <p:spPr bwMode="auto">
          <a:xfrm>
            <a:off x="5777001" y="3508399"/>
            <a:ext cx="6421262" cy="582931"/>
          </a:xfrm>
          <a:prstGeom prst="rect">
            <a:avLst/>
          </a:prstGeom>
          <a:noFill/>
          <a:ln w="12700">
            <a:noFill/>
            <a:miter lim="800000"/>
            <a:headEnd type="none" w="med" len="med"/>
            <a:tailEnd type="none" w="med" len="med"/>
          </a:ln>
        </p:spPr>
        <p:txBody>
          <a:bodyPr lIns="0" tIns="0" rIns="0" bIns="0" anchor="ctr">
            <a:prstTxWarp prst="textNoShape">
              <a:avLst/>
            </a:prstTxWarp>
          </a:bodyPr>
          <a:lstStyle/>
          <a:p>
            <a:r>
              <a:rPr lang="en-US" sz="1800" dirty="0">
                <a:ea typeface="Gill Sans" pitchFamily="-65" charset="0"/>
                <a:cs typeface="Gill Sans" pitchFamily="-65" charset="0"/>
              </a:rPr>
              <a:t>Srinivas, Parkin, Seelig, Winfree, </a:t>
            </a:r>
            <a:r>
              <a:rPr lang="en-US" sz="1800" dirty="0" err="1">
                <a:ea typeface="Gill Sans" pitchFamily="-65" charset="0"/>
                <a:cs typeface="Gill Sans" pitchFamily="-65" charset="0"/>
              </a:rPr>
              <a:t>Soloveichik</a:t>
            </a:r>
            <a:r>
              <a:rPr lang="en-US" sz="1800" dirty="0">
                <a:ea typeface="Gill Sans" pitchFamily="-65" charset="0"/>
                <a:cs typeface="Gill Sans" pitchFamily="-65" charset="0"/>
              </a:rPr>
              <a:t>, </a:t>
            </a:r>
            <a:r>
              <a:rPr lang="en-US" sz="1800" i="1" dirty="0">
                <a:ea typeface="Gill Sans" pitchFamily="-65" charset="0"/>
                <a:cs typeface="Gill Sans" pitchFamily="-65" charset="0"/>
              </a:rPr>
              <a:t>Science</a:t>
            </a:r>
            <a:r>
              <a:rPr lang="en-US" sz="1800" dirty="0">
                <a:ea typeface="Gill Sans" pitchFamily="-65" charset="0"/>
                <a:cs typeface="Gill Sans" pitchFamily="-65" charset="0"/>
              </a:rPr>
              <a:t>, 2017</a:t>
            </a:r>
          </a:p>
        </p:txBody>
      </p:sp>
      <p:pic>
        <p:nvPicPr>
          <p:cNvPr id="13" name="Picture 12" descr="Displacillator.tiff">
            <a:extLst>
              <a:ext uri="{FF2B5EF4-FFF2-40B4-BE49-F238E27FC236}">
                <a16:creationId xmlns:a16="http://schemas.microsoft.com/office/drawing/2014/main" id="{1CC0AB3E-E2FB-8F49-80C2-E84F14A83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204567"/>
            <a:ext cx="4816567" cy="3309051"/>
          </a:xfrm>
          <a:prstGeom prst="rect">
            <a:avLst/>
          </a:prstGeom>
        </p:spPr>
      </p:pic>
      <p:pic>
        <p:nvPicPr>
          <p:cNvPr id="14" name="Picture 13">
            <a:extLst>
              <a:ext uri="{FF2B5EF4-FFF2-40B4-BE49-F238E27FC236}">
                <a16:creationId xmlns:a16="http://schemas.microsoft.com/office/drawing/2014/main" id="{47DC66E1-9F20-6D4E-B8AF-65D9167AC282}"/>
              </a:ext>
            </a:extLst>
          </p:cNvPr>
          <p:cNvPicPr>
            <a:picLocks noChangeAspect="1"/>
          </p:cNvPicPr>
          <p:nvPr/>
        </p:nvPicPr>
        <p:blipFill>
          <a:blip r:embed="rId5"/>
          <a:stretch>
            <a:fillRect/>
          </a:stretch>
        </p:blipFill>
        <p:spPr>
          <a:xfrm>
            <a:off x="1724341" y="4151738"/>
            <a:ext cx="5797485" cy="1344433"/>
          </a:xfrm>
          <a:prstGeom prst="rect">
            <a:avLst/>
          </a:prstGeom>
        </p:spPr>
      </p:pic>
      <p:sp>
        <p:nvSpPr>
          <p:cNvPr id="15" name="Rectangle 14">
            <a:extLst>
              <a:ext uri="{FF2B5EF4-FFF2-40B4-BE49-F238E27FC236}">
                <a16:creationId xmlns:a16="http://schemas.microsoft.com/office/drawing/2014/main" id="{406A6D09-D548-404C-83DF-6ED2189029B7}"/>
              </a:ext>
            </a:extLst>
          </p:cNvPr>
          <p:cNvSpPr/>
          <p:nvPr/>
        </p:nvSpPr>
        <p:spPr>
          <a:xfrm>
            <a:off x="1629169" y="5259693"/>
            <a:ext cx="877595" cy="2364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EBBD21-7AE6-F84A-8F69-270F9A6F05EF}"/>
              </a:ext>
            </a:extLst>
          </p:cNvPr>
          <p:cNvSpPr/>
          <p:nvPr/>
        </p:nvSpPr>
        <p:spPr>
          <a:xfrm>
            <a:off x="2601936" y="5350743"/>
            <a:ext cx="877595" cy="2364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48575C-EBF4-9D4C-8CE1-3B0C899AC25A}"/>
              </a:ext>
            </a:extLst>
          </p:cNvPr>
          <p:cNvSpPr/>
          <p:nvPr/>
        </p:nvSpPr>
        <p:spPr>
          <a:xfrm>
            <a:off x="3697902" y="5350743"/>
            <a:ext cx="1504929" cy="224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5EB573-A181-624B-BF73-17C76E52B3BA}"/>
              </a:ext>
            </a:extLst>
          </p:cNvPr>
          <p:cNvSpPr/>
          <p:nvPr/>
        </p:nvSpPr>
        <p:spPr>
          <a:xfrm>
            <a:off x="4992449" y="4219926"/>
            <a:ext cx="551647" cy="207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4077DB0-BC16-9540-8ED4-F274F5E174AB}"/>
              </a:ext>
            </a:extLst>
          </p:cNvPr>
          <p:cNvSpPr/>
          <p:nvPr/>
        </p:nvSpPr>
        <p:spPr>
          <a:xfrm>
            <a:off x="5877812" y="5350743"/>
            <a:ext cx="1610594" cy="99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FA6FAF8-BB0C-C240-B4D4-CBDCB267D2E6}"/>
              </a:ext>
            </a:extLst>
          </p:cNvPr>
          <p:cNvPicPr>
            <a:picLocks noChangeAspect="1"/>
          </p:cNvPicPr>
          <p:nvPr/>
        </p:nvPicPr>
        <p:blipFill rotWithShape="1">
          <a:blip r:embed="rId3">
            <a:extLst>
              <a:ext uri="{28A0092B-C50C-407E-A947-70E740481C1C}">
                <a14:useLocalDpi xmlns:a14="http://schemas.microsoft.com/office/drawing/2010/main" val="0"/>
              </a:ext>
            </a:extLst>
          </a:blip>
          <a:srcRect l="3636" t="36434" r="78888" b="48765"/>
          <a:stretch/>
        </p:blipFill>
        <p:spPr>
          <a:xfrm>
            <a:off x="9448800" y="4207191"/>
            <a:ext cx="1088424" cy="712293"/>
          </a:xfrm>
          <a:prstGeom prst="rect">
            <a:avLst/>
          </a:prstGeom>
        </p:spPr>
      </p:pic>
      <p:sp>
        <p:nvSpPr>
          <p:cNvPr id="21" name="Rectangle 20">
            <a:extLst>
              <a:ext uri="{FF2B5EF4-FFF2-40B4-BE49-F238E27FC236}">
                <a16:creationId xmlns:a16="http://schemas.microsoft.com/office/drawing/2014/main" id="{BB71B945-FF97-F649-8995-BFFF08136DF9}"/>
              </a:ext>
            </a:extLst>
          </p:cNvPr>
          <p:cNvSpPr/>
          <p:nvPr/>
        </p:nvSpPr>
        <p:spPr>
          <a:xfrm>
            <a:off x="5544096" y="4140429"/>
            <a:ext cx="48675" cy="589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6E2ABC-9D60-8C48-834B-3C2F1F1C1108}"/>
              </a:ext>
            </a:extLst>
          </p:cNvPr>
          <p:cNvSpPr/>
          <p:nvPr/>
        </p:nvSpPr>
        <p:spPr>
          <a:xfrm>
            <a:off x="5523927" y="5334737"/>
            <a:ext cx="68844" cy="165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F3A9AB1-A249-584C-94F9-1B25580B7264}"/>
              </a:ext>
            </a:extLst>
          </p:cNvPr>
          <p:cNvPicPr>
            <a:picLocks noChangeAspect="1"/>
          </p:cNvPicPr>
          <p:nvPr/>
        </p:nvPicPr>
        <p:blipFill rotWithShape="1">
          <a:blip r:embed="rId3">
            <a:extLst>
              <a:ext uri="{28A0092B-C50C-407E-A947-70E740481C1C}">
                <a14:useLocalDpi xmlns:a14="http://schemas.microsoft.com/office/drawing/2010/main" val="0"/>
              </a:ext>
            </a:extLst>
          </a:blip>
          <a:srcRect l="5281" t="25555" r="82619" b="62184"/>
          <a:stretch/>
        </p:blipFill>
        <p:spPr>
          <a:xfrm>
            <a:off x="8624834" y="4278785"/>
            <a:ext cx="753628" cy="590067"/>
          </a:xfrm>
          <a:prstGeom prst="rect">
            <a:avLst/>
          </a:prstGeom>
        </p:spPr>
      </p:pic>
      <p:pic>
        <p:nvPicPr>
          <p:cNvPr id="24" name="Picture 23">
            <a:extLst>
              <a:ext uri="{FF2B5EF4-FFF2-40B4-BE49-F238E27FC236}">
                <a16:creationId xmlns:a16="http://schemas.microsoft.com/office/drawing/2014/main" id="{0903D6F0-C34F-0242-A743-28B932E5F001}"/>
              </a:ext>
            </a:extLst>
          </p:cNvPr>
          <p:cNvPicPr>
            <a:picLocks noChangeAspect="1"/>
          </p:cNvPicPr>
          <p:nvPr/>
        </p:nvPicPr>
        <p:blipFill>
          <a:blip r:embed="rId6"/>
          <a:stretch>
            <a:fillRect/>
          </a:stretch>
        </p:blipFill>
        <p:spPr>
          <a:xfrm>
            <a:off x="7855359" y="4381378"/>
            <a:ext cx="483961" cy="340461"/>
          </a:xfrm>
          <a:prstGeom prst="rect">
            <a:avLst/>
          </a:prstGeom>
        </p:spPr>
      </p:pic>
      <p:sp>
        <p:nvSpPr>
          <p:cNvPr id="25" name="Rectangle 24">
            <a:extLst>
              <a:ext uri="{FF2B5EF4-FFF2-40B4-BE49-F238E27FC236}">
                <a16:creationId xmlns:a16="http://schemas.microsoft.com/office/drawing/2014/main" id="{5E70D705-47FF-334C-8545-7F82B4F487EA}"/>
              </a:ext>
            </a:extLst>
          </p:cNvPr>
          <p:cNvSpPr/>
          <p:nvPr/>
        </p:nvSpPr>
        <p:spPr>
          <a:xfrm>
            <a:off x="9605304" y="4137250"/>
            <a:ext cx="599068" cy="2186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768268-9493-D649-8D87-9C9021B61DCC}"/>
              </a:ext>
            </a:extLst>
          </p:cNvPr>
          <p:cNvSpPr/>
          <p:nvPr/>
        </p:nvSpPr>
        <p:spPr>
          <a:xfrm>
            <a:off x="9788091" y="4270193"/>
            <a:ext cx="215314" cy="134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259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Tall Thin Molecular Programmer</a:t>
            </a:r>
            <a:endParaRPr kumimoji="1" lang="ja-JP" altLang="en-US" dirty="0"/>
          </a:p>
        </p:txBody>
      </p:sp>
      <p:pic>
        <p:nvPicPr>
          <p:cNvPr id="4" name="Picture 3">
            <a:extLst>
              <a:ext uri="{FF2B5EF4-FFF2-40B4-BE49-F238E27FC236}">
                <a16:creationId xmlns:a16="http://schemas.microsoft.com/office/drawing/2014/main" id="{B6DE0B87-A567-6248-874A-3573343B78CD}"/>
              </a:ext>
            </a:extLst>
          </p:cNvPr>
          <p:cNvPicPr>
            <a:picLocks noChangeAspect="1"/>
          </p:cNvPicPr>
          <p:nvPr/>
        </p:nvPicPr>
        <p:blipFill>
          <a:blip r:embed="rId3"/>
          <a:stretch>
            <a:fillRect/>
          </a:stretch>
        </p:blipFill>
        <p:spPr>
          <a:xfrm>
            <a:off x="6781799" y="1471517"/>
            <a:ext cx="4472083" cy="4472083"/>
          </a:xfrm>
          <a:prstGeom prst="rect">
            <a:avLst/>
          </a:prstGeom>
        </p:spPr>
      </p:pic>
      <p:grpSp>
        <p:nvGrpSpPr>
          <p:cNvPr id="3" name="Group 2">
            <a:extLst>
              <a:ext uri="{FF2B5EF4-FFF2-40B4-BE49-F238E27FC236}">
                <a16:creationId xmlns:a16="http://schemas.microsoft.com/office/drawing/2014/main" id="{6E50D50F-ADE0-2748-A3E8-047C7E92C994}"/>
              </a:ext>
            </a:extLst>
          </p:cNvPr>
          <p:cNvGrpSpPr/>
          <p:nvPr/>
        </p:nvGrpSpPr>
        <p:grpSpPr>
          <a:xfrm>
            <a:off x="685800" y="1782647"/>
            <a:ext cx="5130664" cy="3849822"/>
            <a:chOff x="1094160" y="2025227"/>
            <a:chExt cx="2431238" cy="2891395"/>
          </a:xfrm>
        </p:grpSpPr>
        <p:sp>
          <p:nvSpPr>
            <p:cNvPr id="5" name="AutoShape 1">
              <a:extLst>
                <a:ext uri="{FF2B5EF4-FFF2-40B4-BE49-F238E27FC236}">
                  <a16:creationId xmlns:a16="http://schemas.microsoft.com/office/drawing/2014/main" id="{B13160E0-1D31-5D4E-8038-A1F99D192CAA}"/>
                </a:ext>
              </a:extLst>
            </p:cNvPr>
            <p:cNvSpPr>
              <a:spLocks/>
            </p:cNvSpPr>
            <p:nvPr/>
          </p:nvSpPr>
          <p:spPr bwMode="auto">
            <a:xfrm>
              <a:off x="1094160" y="2025227"/>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lstStyle/>
            <a:p>
              <a:pPr algn="ctr"/>
              <a:r>
                <a:rPr lang="en-US" sz="2400" b="1" dirty="0">
                  <a:sym typeface="Helvetica Neue Medium" charset="0"/>
                </a:rPr>
                <a:t>Higher-level languages</a:t>
              </a:r>
            </a:p>
          </p:txBody>
        </p:sp>
        <p:sp>
          <p:nvSpPr>
            <p:cNvPr id="6" name="AutoShape 2">
              <a:extLst>
                <a:ext uri="{FF2B5EF4-FFF2-40B4-BE49-F238E27FC236}">
                  <a16:creationId xmlns:a16="http://schemas.microsoft.com/office/drawing/2014/main" id="{19542F70-31F2-0244-AA84-8CC6C8AC9A1F}"/>
                </a:ext>
              </a:extLst>
            </p:cNvPr>
            <p:cNvSpPr>
              <a:spLocks/>
            </p:cNvSpPr>
            <p:nvPr/>
          </p:nvSpPr>
          <p:spPr bwMode="auto">
            <a:xfrm>
              <a:off x="1094160" y="2612177"/>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2400" b="1" dirty="0">
                  <a:sym typeface="Helvetica Neue Medium" charset="0"/>
                </a:rPr>
                <a:t>Molecular network interactions</a:t>
              </a:r>
            </a:p>
          </p:txBody>
        </p:sp>
        <p:sp>
          <p:nvSpPr>
            <p:cNvPr id="7" name="AutoShape 3">
              <a:extLst>
                <a:ext uri="{FF2B5EF4-FFF2-40B4-BE49-F238E27FC236}">
                  <a16:creationId xmlns:a16="http://schemas.microsoft.com/office/drawing/2014/main" id="{621342FD-944B-964A-A8B3-32F52529B695}"/>
                </a:ext>
              </a:extLst>
            </p:cNvPr>
            <p:cNvSpPr>
              <a:spLocks/>
            </p:cNvSpPr>
            <p:nvPr/>
          </p:nvSpPr>
          <p:spPr bwMode="auto">
            <a:xfrm>
              <a:off x="1094160" y="3199127"/>
              <a:ext cx="2431238" cy="543595"/>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2400" b="1" dirty="0">
                  <a:sym typeface="Helvetica Neue Medium" charset="0"/>
                </a:rPr>
                <a:t>Molecular design abstraction</a:t>
              </a:r>
            </a:p>
          </p:txBody>
        </p:sp>
        <p:sp>
          <p:nvSpPr>
            <p:cNvPr id="8" name="AutoShape 4">
              <a:extLst>
                <a:ext uri="{FF2B5EF4-FFF2-40B4-BE49-F238E27FC236}">
                  <a16:creationId xmlns:a16="http://schemas.microsoft.com/office/drawing/2014/main" id="{C23E0CCA-4639-F64E-9D49-A02269C7B80F}"/>
                </a:ext>
              </a:extLst>
            </p:cNvPr>
            <p:cNvSpPr>
              <a:spLocks/>
            </p:cNvSpPr>
            <p:nvPr/>
          </p:nvSpPr>
          <p:spPr bwMode="auto">
            <a:xfrm>
              <a:off x="1094160" y="3787193"/>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2400" b="1" dirty="0">
                  <a:sym typeface="Helvetica Neue Medium" charset="0"/>
                </a:rPr>
                <a:t>DNA sequences</a:t>
              </a:r>
            </a:p>
          </p:txBody>
        </p:sp>
        <p:sp>
          <p:nvSpPr>
            <p:cNvPr id="9" name="AutoShape 13">
              <a:extLst>
                <a:ext uri="{FF2B5EF4-FFF2-40B4-BE49-F238E27FC236}">
                  <a16:creationId xmlns:a16="http://schemas.microsoft.com/office/drawing/2014/main" id="{8C7B3014-8D93-4F4B-ABE3-4B072D6C117B}"/>
                </a:ext>
              </a:extLst>
            </p:cNvPr>
            <p:cNvSpPr>
              <a:spLocks/>
            </p:cNvSpPr>
            <p:nvPr/>
          </p:nvSpPr>
          <p:spPr bwMode="auto">
            <a:xfrm>
              <a:off x="1094160" y="4374143"/>
              <a:ext cx="2431238" cy="542479"/>
            </a:xfrm>
            <a:prstGeom prst="roundRect">
              <a:avLst>
                <a:gd name="adj" fmla="val 24676"/>
              </a:avLst>
            </a:prstGeom>
            <a:solidFill>
              <a:schemeClr val="bg1">
                <a:lumMod val="75000"/>
              </a:scheme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algn="ctr"/>
              <a:r>
                <a:rPr lang="en-US" sz="2400" b="1" dirty="0">
                  <a:sym typeface="Helvetica Neue Medium" charset="0"/>
                </a:rPr>
                <a:t>DNA molecules</a:t>
              </a:r>
            </a:p>
          </p:txBody>
        </p:sp>
      </p:grpSp>
    </p:spTree>
    <p:extLst>
      <p:ext uri="{BB962C8B-B14F-4D97-AF65-F5344CB8AC3E}">
        <p14:creationId xmlns:p14="http://schemas.microsoft.com/office/powerpoint/2010/main" val="1587675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7285-14DA-4A07-AA83-5E96A125ACC3}"/>
              </a:ext>
            </a:extLst>
          </p:cNvPr>
          <p:cNvSpPr>
            <a:spLocks noGrp="1"/>
          </p:cNvSpPr>
          <p:nvPr>
            <p:ph type="title"/>
          </p:nvPr>
        </p:nvSpPr>
        <p:spPr>
          <a:xfrm>
            <a:off x="381000" y="2895600"/>
            <a:ext cx="10210800" cy="701675"/>
          </a:xfrm>
        </p:spPr>
        <p:txBody>
          <a:bodyPr>
            <a:normAutofit fontScale="90000"/>
          </a:bodyPr>
          <a:lstStyle/>
          <a:p>
            <a:pPr algn="ctr"/>
            <a:r>
              <a:rPr kumimoji="1" lang="en-US" altLang="ja-JP" dirty="0"/>
              <a:t>Thank you for listening!</a:t>
            </a:r>
            <a:endParaRPr kumimoji="1" lang="ja-JP" altLang="en-US" dirty="0"/>
          </a:p>
        </p:txBody>
      </p:sp>
    </p:spTree>
    <p:extLst>
      <p:ext uri="{BB962C8B-B14F-4D97-AF65-F5344CB8AC3E}">
        <p14:creationId xmlns:p14="http://schemas.microsoft.com/office/powerpoint/2010/main" val="4197628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Moore’s Law for Microprocessors</a:t>
            </a:r>
            <a:endParaRPr kumimoji="1" lang="ja-JP" altLang="en-US" dirty="0"/>
          </a:p>
        </p:txBody>
      </p:sp>
      <p:pic>
        <p:nvPicPr>
          <p:cNvPr id="17" name="Picture 16">
            <a:extLst>
              <a:ext uri="{FF2B5EF4-FFF2-40B4-BE49-F238E27FC236}">
                <a16:creationId xmlns:a16="http://schemas.microsoft.com/office/drawing/2014/main" id="{A1CCF68E-1863-2A4F-8C64-B87ADB2073F5}"/>
              </a:ext>
            </a:extLst>
          </p:cNvPr>
          <p:cNvPicPr>
            <a:picLocks noChangeAspect="1"/>
          </p:cNvPicPr>
          <p:nvPr/>
        </p:nvPicPr>
        <p:blipFill rotWithShape="1">
          <a:blip r:embed="rId3"/>
          <a:srcRect t="9563" b="2545"/>
          <a:stretch/>
        </p:blipFill>
        <p:spPr>
          <a:xfrm>
            <a:off x="2019300" y="1080052"/>
            <a:ext cx="8153400" cy="5303669"/>
          </a:xfrm>
          <a:prstGeom prst="rect">
            <a:avLst/>
          </a:prstGeom>
        </p:spPr>
      </p:pic>
    </p:spTree>
    <p:extLst>
      <p:ext uri="{BB962C8B-B14F-4D97-AF65-F5344CB8AC3E}">
        <p14:creationId xmlns:p14="http://schemas.microsoft.com/office/powerpoint/2010/main" val="2732524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Modern Information Revolution</a:t>
            </a:r>
            <a:endParaRPr kumimoji="1" lang="ja-JP" altLang="en-US" dirty="0"/>
          </a:p>
        </p:txBody>
      </p:sp>
      <p:grpSp>
        <p:nvGrpSpPr>
          <p:cNvPr id="98" name="Group 97">
            <a:extLst>
              <a:ext uri="{FF2B5EF4-FFF2-40B4-BE49-F238E27FC236}">
                <a16:creationId xmlns:a16="http://schemas.microsoft.com/office/drawing/2014/main" id="{6BA809B9-18FA-3F4F-9DE4-C2214525CA23}"/>
              </a:ext>
            </a:extLst>
          </p:cNvPr>
          <p:cNvGrpSpPr>
            <a:grpSpLocks noChangeAspect="1"/>
          </p:cNvGrpSpPr>
          <p:nvPr/>
        </p:nvGrpSpPr>
        <p:grpSpPr>
          <a:xfrm>
            <a:off x="542942" y="1903703"/>
            <a:ext cx="5400658" cy="3145022"/>
            <a:chOff x="0" y="1858172"/>
            <a:chExt cx="5004762" cy="2914476"/>
          </a:xfrm>
        </p:grpSpPr>
        <p:pic>
          <p:nvPicPr>
            <p:cNvPr id="99" name="Picture 98">
              <a:extLst>
                <a:ext uri="{FF2B5EF4-FFF2-40B4-BE49-F238E27FC236}">
                  <a16:creationId xmlns:a16="http://schemas.microsoft.com/office/drawing/2014/main" id="{32CA5B39-21DD-A043-A2FE-8F8217E4ED3C}"/>
                </a:ext>
              </a:extLst>
            </p:cNvPr>
            <p:cNvPicPr>
              <a:picLocks noChangeAspect="1"/>
            </p:cNvPicPr>
            <p:nvPr/>
          </p:nvPicPr>
          <p:blipFill rotWithShape="1">
            <a:blip r:embed="rId3"/>
            <a:srcRect l="487" t="1961" r="962" b="10750"/>
            <a:stretch/>
          </p:blipFill>
          <p:spPr>
            <a:xfrm>
              <a:off x="0" y="1858172"/>
              <a:ext cx="2510257" cy="1500060"/>
            </a:xfrm>
            <a:prstGeom prst="rect">
              <a:avLst/>
            </a:prstGeom>
          </p:spPr>
        </p:pic>
        <p:pic>
          <p:nvPicPr>
            <p:cNvPr id="100" name="Picture 99">
              <a:extLst>
                <a:ext uri="{FF2B5EF4-FFF2-40B4-BE49-F238E27FC236}">
                  <a16:creationId xmlns:a16="http://schemas.microsoft.com/office/drawing/2014/main" id="{D09BFB3D-701A-CE4F-AC6C-948DAFADDE07}"/>
                </a:ext>
              </a:extLst>
            </p:cNvPr>
            <p:cNvPicPr>
              <a:picLocks noChangeAspect="1"/>
            </p:cNvPicPr>
            <p:nvPr/>
          </p:nvPicPr>
          <p:blipFill>
            <a:blip r:embed="rId4"/>
            <a:stretch>
              <a:fillRect/>
            </a:stretch>
          </p:blipFill>
          <p:spPr>
            <a:xfrm>
              <a:off x="2504662" y="1858172"/>
              <a:ext cx="2500100" cy="1500060"/>
            </a:xfrm>
            <a:prstGeom prst="rect">
              <a:avLst/>
            </a:prstGeom>
          </p:spPr>
        </p:pic>
        <p:pic>
          <p:nvPicPr>
            <p:cNvPr id="101" name="Picture 100">
              <a:extLst>
                <a:ext uri="{FF2B5EF4-FFF2-40B4-BE49-F238E27FC236}">
                  <a16:creationId xmlns:a16="http://schemas.microsoft.com/office/drawing/2014/main" id="{C209559E-D8AE-BB46-BF8D-090D09362FD8}"/>
                </a:ext>
              </a:extLst>
            </p:cNvPr>
            <p:cNvPicPr>
              <a:picLocks noChangeAspect="1"/>
            </p:cNvPicPr>
            <p:nvPr/>
          </p:nvPicPr>
          <p:blipFill>
            <a:blip r:embed="rId5"/>
            <a:stretch>
              <a:fillRect/>
            </a:stretch>
          </p:blipFill>
          <p:spPr>
            <a:xfrm>
              <a:off x="0" y="3366342"/>
              <a:ext cx="2504661" cy="1406306"/>
            </a:xfrm>
            <a:prstGeom prst="rect">
              <a:avLst/>
            </a:prstGeom>
          </p:spPr>
        </p:pic>
        <p:pic>
          <p:nvPicPr>
            <p:cNvPr id="102" name="Picture 101">
              <a:extLst>
                <a:ext uri="{FF2B5EF4-FFF2-40B4-BE49-F238E27FC236}">
                  <a16:creationId xmlns:a16="http://schemas.microsoft.com/office/drawing/2014/main" id="{1DEBE056-E485-8244-8FAC-7F67AF138EC5}"/>
                </a:ext>
              </a:extLst>
            </p:cNvPr>
            <p:cNvPicPr>
              <a:picLocks noChangeAspect="1"/>
            </p:cNvPicPr>
            <p:nvPr/>
          </p:nvPicPr>
          <p:blipFill>
            <a:blip r:embed="rId6"/>
            <a:stretch>
              <a:fillRect/>
            </a:stretch>
          </p:blipFill>
          <p:spPr>
            <a:xfrm>
              <a:off x="2504661" y="3366342"/>
              <a:ext cx="2500100" cy="1406306"/>
            </a:xfrm>
            <a:prstGeom prst="rect">
              <a:avLst/>
            </a:prstGeom>
          </p:spPr>
        </p:pic>
      </p:grpSp>
      <p:grpSp>
        <p:nvGrpSpPr>
          <p:cNvPr id="103" name="Group 102">
            <a:extLst>
              <a:ext uri="{FF2B5EF4-FFF2-40B4-BE49-F238E27FC236}">
                <a16:creationId xmlns:a16="http://schemas.microsoft.com/office/drawing/2014/main" id="{08A7CC24-14C9-5D48-A857-42CA1CEA8799}"/>
              </a:ext>
            </a:extLst>
          </p:cNvPr>
          <p:cNvGrpSpPr>
            <a:grpSpLocks noChangeAspect="1"/>
          </p:cNvGrpSpPr>
          <p:nvPr/>
        </p:nvGrpSpPr>
        <p:grpSpPr>
          <a:xfrm>
            <a:off x="6540326" y="1903703"/>
            <a:ext cx="4978749" cy="3145023"/>
            <a:chOff x="4381343" y="1866282"/>
            <a:chExt cx="4762657" cy="3008520"/>
          </a:xfrm>
        </p:grpSpPr>
        <p:pic>
          <p:nvPicPr>
            <p:cNvPr id="104" name="Picture 103">
              <a:extLst>
                <a:ext uri="{FF2B5EF4-FFF2-40B4-BE49-F238E27FC236}">
                  <a16:creationId xmlns:a16="http://schemas.microsoft.com/office/drawing/2014/main" id="{5E9A73E0-C1F9-FE47-9566-4BEAE0D2EFB1}"/>
                </a:ext>
              </a:extLst>
            </p:cNvPr>
            <p:cNvPicPr>
              <a:picLocks noChangeAspect="1"/>
            </p:cNvPicPr>
            <p:nvPr/>
          </p:nvPicPr>
          <p:blipFill rotWithShape="1">
            <a:blip r:embed="rId7"/>
            <a:srcRect b="5135"/>
            <a:stretch/>
          </p:blipFill>
          <p:spPr>
            <a:xfrm>
              <a:off x="4381343" y="3358230"/>
              <a:ext cx="2262556" cy="1516571"/>
            </a:xfrm>
            <a:prstGeom prst="rect">
              <a:avLst/>
            </a:prstGeom>
          </p:spPr>
        </p:pic>
        <p:pic>
          <p:nvPicPr>
            <p:cNvPr id="105" name="Picture 104">
              <a:extLst>
                <a:ext uri="{FF2B5EF4-FFF2-40B4-BE49-F238E27FC236}">
                  <a16:creationId xmlns:a16="http://schemas.microsoft.com/office/drawing/2014/main" id="{452BD486-787F-7B4E-BBDC-6F85C0524A3E}"/>
                </a:ext>
              </a:extLst>
            </p:cNvPr>
            <p:cNvPicPr>
              <a:picLocks noChangeAspect="1"/>
            </p:cNvPicPr>
            <p:nvPr/>
          </p:nvPicPr>
          <p:blipFill rotWithShape="1">
            <a:blip r:embed="rId8"/>
            <a:srcRect l="93" r="7081"/>
            <a:stretch/>
          </p:blipFill>
          <p:spPr>
            <a:xfrm>
              <a:off x="6668530" y="1866282"/>
              <a:ext cx="2475469" cy="1500060"/>
            </a:xfrm>
            <a:prstGeom prst="rect">
              <a:avLst/>
            </a:prstGeom>
          </p:spPr>
        </p:pic>
        <p:pic>
          <p:nvPicPr>
            <p:cNvPr id="106" name="Picture 105">
              <a:extLst>
                <a:ext uri="{FF2B5EF4-FFF2-40B4-BE49-F238E27FC236}">
                  <a16:creationId xmlns:a16="http://schemas.microsoft.com/office/drawing/2014/main" id="{4677BC91-8602-6744-A265-217A15210083}"/>
                </a:ext>
              </a:extLst>
            </p:cNvPr>
            <p:cNvPicPr>
              <a:picLocks noChangeAspect="1"/>
            </p:cNvPicPr>
            <p:nvPr/>
          </p:nvPicPr>
          <p:blipFill rotWithShape="1">
            <a:blip r:embed="rId9"/>
            <a:srcRect t="8060"/>
            <a:stretch/>
          </p:blipFill>
          <p:spPr>
            <a:xfrm>
              <a:off x="6643899" y="3366342"/>
              <a:ext cx="2500101" cy="1508460"/>
            </a:xfrm>
            <a:prstGeom prst="rect">
              <a:avLst/>
            </a:prstGeom>
          </p:spPr>
        </p:pic>
        <p:pic>
          <p:nvPicPr>
            <p:cNvPr id="107" name="Picture 106">
              <a:extLst>
                <a:ext uri="{FF2B5EF4-FFF2-40B4-BE49-F238E27FC236}">
                  <a16:creationId xmlns:a16="http://schemas.microsoft.com/office/drawing/2014/main" id="{B4EE7341-5E35-5142-80A7-B970BCABC66C}"/>
                </a:ext>
              </a:extLst>
            </p:cNvPr>
            <p:cNvPicPr>
              <a:picLocks noChangeAspect="1"/>
            </p:cNvPicPr>
            <p:nvPr/>
          </p:nvPicPr>
          <p:blipFill>
            <a:blip r:embed="rId10"/>
            <a:stretch>
              <a:fillRect/>
            </a:stretch>
          </p:blipFill>
          <p:spPr>
            <a:xfrm>
              <a:off x="4386790" y="1866282"/>
              <a:ext cx="2281738" cy="1521158"/>
            </a:xfrm>
            <a:prstGeom prst="rect">
              <a:avLst/>
            </a:prstGeom>
          </p:spPr>
        </p:pic>
      </p:grpSp>
      <p:sp>
        <p:nvSpPr>
          <p:cNvPr id="108" name="TextBox 107">
            <a:extLst>
              <a:ext uri="{FF2B5EF4-FFF2-40B4-BE49-F238E27FC236}">
                <a16:creationId xmlns:a16="http://schemas.microsoft.com/office/drawing/2014/main" id="{B8F577CF-7041-6B48-8A64-C283BCBC1E50}"/>
              </a:ext>
            </a:extLst>
          </p:cNvPr>
          <p:cNvSpPr txBox="1"/>
          <p:nvPr/>
        </p:nvSpPr>
        <p:spPr>
          <a:xfrm>
            <a:off x="762150" y="5177135"/>
            <a:ext cx="4962243" cy="461665"/>
          </a:xfrm>
          <a:prstGeom prst="rect">
            <a:avLst/>
          </a:prstGeom>
          <a:noFill/>
        </p:spPr>
        <p:txBody>
          <a:bodyPr wrap="square" rtlCol="0">
            <a:spAutoFit/>
          </a:bodyPr>
          <a:lstStyle/>
          <a:p>
            <a:pPr algn="ctr"/>
            <a:r>
              <a:rPr lang="en-US" sz="2400" b="1" dirty="0"/>
              <a:t>human information processing</a:t>
            </a:r>
          </a:p>
        </p:txBody>
      </p:sp>
      <p:sp>
        <p:nvSpPr>
          <p:cNvPr id="109" name="TextBox 108">
            <a:extLst>
              <a:ext uri="{FF2B5EF4-FFF2-40B4-BE49-F238E27FC236}">
                <a16:creationId xmlns:a16="http://schemas.microsoft.com/office/drawing/2014/main" id="{F9DC17E6-FB96-3749-A57B-4FFA114D0B53}"/>
              </a:ext>
            </a:extLst>
          </p:cNvPr>
          <p:cNvSpPr txBox="1"/>
          <p:nvPr/>
        </p:nvSpPr>
        <p:spPr>
          <a:xfrm>
            <a:off x="6248400" y="5177135"/>
            <a:ext cx="5562600" cy="461665"/>
          </a:xfrm>
          <a:prstGeom prst="rect">
            <a:avLst/>
          </a:prstGeom>
          <a:noFill/>
        </p:spPr>
        <p:txBody>
          <a:bodyPr wrap="square" rtlCol="0">
            <a:spAutoFit/>
          </a:bodyPr>
          <a:lstStyle/>
          <a:p>
            <a:pPr algn="ctr"/>
            <a:r>
              <a:rPr lang="en-US" sz="2400" b="1" dirty="0"/>
              <a:t>autonomous information processing</a:t>
            </a:r>
          </a:p>
        </p:txBody>
      </p:sp>
      <p:sp>
        <p:nvSpPr>
          <p:cNvPr id="110" name="TextBox 109">
            <a:extLst>
              <a:ext uri="{FF2B5EF4-FFF2-40B4-BE49-F238E27FC236}">
                <a16:creationId xmlns:a16="http://schemas.microsoft.com/office/drawing/2014/main" id="{F87FFA65-D8C7-BE45-95FD-DAF7126830E1}"/>
              </a:ext>
            </a:extLst>
          </p:cNvPr>
          <p:cNvSpPr txBox="1"/>
          <p:nvPr/>
        </p:nvSpPr>
        <p:spPr>
          <a:xfrm>
            <a:off x="981358" y="1371600"/>
            <a:ext cx="4523827" cy="461665"/>
          </a:xfrm>
          <a:prstGeom prst="rect">
            <a:avLst/>
          </a:prstGeom>
          <a:noFill/>
        </p:spPr>
        <p:txBody>
          <a:bodyPr wrap="square" rtlCol="0">
            <a:spAutoFit/>
          </a:bodyPr>
          <a:lstStyle/>
          <a:p>
            <a:pPr algn="ctr"/>
            <a:r>
              <a:rPr lang="en-US" sz="2400" b="1" dirty="0"/>
              <a:t>from this</a:t>
            </a:r>
          </a:p>
        </p:txBody>
      </p:sp>
      <p:sp>
        <p:nvSpPr>
          <p:cNvPr id="111" name="TextBox 110">
            <a:extLst>
              <a:ext uri="{FF2B5EF4-FFF2-40B4-BE49-F238E27FC236}">
                <a16:creationId xmlns:a16="http://schemas.microsoft.com/office/drawing/2014/main" id="{D77F66F2-DFC7-0F43-81D1-80521F20039C}"/>
              </a:ext>
            </a:extLst>
          </p:cNvPr>
          <p:cNvSpPr txBox="1"/>
          <p:nvPr/>
        </p:nvSpPr>
        <p:spPr>
          <a:xfrm>
            <a:off x="6972300" y="1371600"/>
            <a:ext cx="4114801" cy="461665"/>
          </a:xfrm>
          <a:prstGeom prst="rect">
            <a:avLst/>
          </a:prstGeom>
          <a:noFill/>
        </p:spPr>
        <p:txBody>
          <a:bodyPr wrap="square" rtlCol="0">
            <a:spAutoFit/>
          </a:bodyPr>
          <a:lstStyle/>
          <a:p>
            <a:pPr algn="ctr"/>
            <a:r>
              <a:rPr lang="en-US" sz="2400" b="1" dirty="0"/>
              <a:t>to this</a:t>
            </a:r>
          </a:p>
        </p:txBody>
      </p:sp>
    </p:spTree>
    <p:extLst>
      <p:ext uri="{BB962C8B-B14F-4D97-AF65-F5344CB8AC3E}">
        <p14:creationId xmlns:p14="http://schemas.microsoft.com/office/powerpoint/2010/main" val="1016622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Ancient Information Revolution</a:t>
            </a:r>
            <a:endParaRPr kumimoji="1" lang="ja-JP" altLang="en-US" dirty="0"/>
          </a:p>
        </p:txBody>
      </p:sp>
      <p:sp>
        <p:nvSpPr>
          <p:cNvPr id="108" name="TextBox 107">
            <a:extLst>
              <a:ext uri="{FF2B5EF4-FFF2-40B4-BE49-F238E27FC236}">
                <a16:creationId xmlns:a16="http://schemas.microsoft.com/office/drawing/2014/main" id="{B8F577CF-7041-6B48-8A64-C283BCBC1E50}"/>
              </a:ext>
            </a:extLst>
          </p:cNvPr>
          <p:cNvSpPr txBox="1"/>
          <p:nvPr/>
        </p:nvSpPr>
        <p:spPr>
          <a:xfrm>
            <a:off x="381000" y="4948535"/>
            <a:ext cx="5400657" cy="461665"/>
          </a:xfrm>
          <a:prstGeom prst="rect">
            <a:avLst/>
          </a:prstGeom>
          <a:noFill/>
        </p:spPr>
        <p:txBody>
          <a:bodyPr wrap="square" rtlCol="0">
            <a:spAutoFit/>
          </a:bodyPr>
          <a:lstStyle/>
          <a:p>
            <a:pPr algn="ctr"/>
            <a:r>
              <a:rPr lang="en-US" sz="2400" b="1" dirty="0"/>
              <a:t>blind physical / chemical processes</a:t>
            </a:r>
          </a:p>
        </p:txBody>
      </p:sp>
      <p:sp>
        <p:nvSpPr>
          <p:cNvPr id="109" name="TextBox 108">
            <a:extLst>
              <a:ext uri="{FF2B5EF4-FFF2-40B4-BE49-F238E27FC236}">
                <a16:creationId xmlns:a16="http://schemas.microsoft.com/office/drawing/2014/main" id="{F9DC17E6-FB96-3749-A57B-4FFA114D0B53}"/>
              </a:ext>
            </a:extLst>
          </p:cNvPr>
          <p:cNvSpPr txBox="1"/>
          <p:nvPr/>
        </p:nvSpPr>
        <p:spPr>
          <a:xfrm>
            <a:off x="6540326" y="4948535"/>
            <a:ext cx="4978748" cy="461665"/>
          </a:xfrm>
          <a:prstGeom prst="rect">
            <a:avLst/>
          </a:prstGeom>
          <a:noFill/>
        </p:spPr>
        <p:txBody>
          <a:bodyPr wrap="square" rtlCol="0">
            <a:spAutoFit/>
          </a:bodyPr>
          <a:lstStyle/>
          <a:p>
            <a:pPr algn="ctr"/>
            <a:r>
              <a:rPr lang="en-US" sz="2400" b="1" dirty="0"/>
              <a:t>chemical information processing</a:t>
            </a:r>
          </a:p>
        </p:txBody>
      </p:sp>
      <p:sp>
        <p:nvSpPr>
          <p:cNvPr id="110" name="TextBox 109">
            <a:extLst>
              <a:ext uri="{FF2B5EF4-FFF2-40B4-BE49-F238E27FC236}">
                <a16:creationId xmlns:a16="http://schemas.microsoft.com/office/drawing/2014/main" id="{F87FFA65-D8C7-BE45-95FD-DAF7126830E1}"/>
              </a:ext>
            </a:extLst>
          </p:cNvPr>
          <p:cNvSpPr txBox="1"/>
          <p:nvPr/>
        </p:nvSpPr>
        <p:spPr>
          <a:xfrm>
            <a:off x="819416" y="1143000"/>
            <a:ext cx="4523827" cy="461665"/>
          </a:xfrm>
          <a:prstGeom prst="rect">
            <a:avLst/>
          </a:prstGeom>
          <a:noFill/>
        </p:spPr>
        <p:txBody>
          <a:bodyPr wrap="square" rtlCol="0">
            <a:spAutoFit/>
          </a:bodyPr>
          <a:lstStyle/>
          <a:p>
            <a:pPr algn="ctr"/>
            <a:r>
              <a:rPr lang="en-US" sz="2400" b="1" dirty="0"/>
              <a:t>from this</a:t>
            </a:r>
          </a:p>
        </p:txBody>
      </p:sp>
      <p:sp>
        <p:nvSpPr>
          <p:cNvPr id="111" name="TextBox 110">
            <a:extLst>
              <a:ext uri="{FF2B5EF4-FFF2-40B4-BE49-F238E27FC236}">
                <a16:creationId xmlns:a16="http://schemas.microsoft.com/office/drawing/2014/main" id="{D77F66F2-DFC7-0F43-81D1-80521F20039C}"/>
              </a:ext>
            </a:extLst>
          </p:cNvPr>
          <p:cNvSpPr txBox="1"/>
          <p:nvPr/>
        </p:nvSpPr>
        <p:spPr>
          <a:xfrm>
            <a:off x="6972300" y="1143000"/>
            <a:ext cx="4114801" cy="461665"/>
          </a:xfrm>
          <a:prstGeom prst="rect">
            <a:avLst/>
          </a:prstGeom>
          <a:noFill/>
        </p:spPr>
        <p:txBody>
          <a:bodyPr wrap="square" rtlCol="0">
            <a:spAutoFit/>
          </a:bodyPr>
          <a:lstStyle/>
          <a:p>
            <a:pPr algn="ctr"/>
            <a:r>
              <a:rPr lang="en-US" sz="2400" b="1" dirty="0"/>
              <a:t>to this</a:t>
            </a:r>
          </a:p>
        </p:txBody>
      </p:sp>
      <p:pic>
        <p:nvPicPr>
          <p:cNvPr id="17" name="Picture 16">
            <a:extLst>
              <a:ext uri="{FF2B5EF4-FFF2-40B4-BE49-F238E27FC236}">
                <a16:creationId xmlns:a16="http://schemas.microsoft.com/office/drawing/2014/main" id="{7D406269-085A-B14B-B187-2A62E66DBFEF}"/>
              </a:ext>
            </a:extLst>
          </p:cNvPr>
          <p:cNvPicPr>
            <a:picLocks noChangeAspect="1"/>
          </p:cNvPicPr>
          <p:nvPr/>
        </p:nvPicPr>
        <p:blipFill>
          <a:blip r:embed="rId3"/>
          <a:stretch>
            <a:fillRect/>
          </a:stretch>
        </p:blipFill>
        <p:spPr>
          <a:xfrm>
            <a:off x="6639803" y="1675104"/>
            <a:ext cx="4717532" cy="3145022"/>
          </a:xfrm>
          <a:prstGeom prst="rect">
            <a:avLst/>
          </a:prstGeom>
        </p:spPr>
      </p:pic>
      <p:pic>
        <p:nvPicPr>
          <p:cNvPr id="18" name="Picture 17">
            <a:extLst>
              <a:ext uri="{FF2B5EF4-FFF2-40B4-BE49-F238E27FC236}">
                <a16:creationId xmlns:a16="http://schemas.microsoft.com/office/drawing/2014/main" id="{3718E5F3-AA9D-D547-86E8-4CBFDE9B883F}"/>
              </a:ext>
            </a:extLst>
          </p:cNvPr>
          <p:cNvPicPr>
            <a:picLocks noChangeAspect="1"/>
          </p:cNvPicPr>
          <p:nvPr/>
        </p:nvPicPr>
        <p:blipFill>
          <a:blip r:embed="rId4"/>
          <a:stretch>
            <a:fillRect/>
          </a:stretch>
        </p:blipFill>
        <p:spPr>
          <a:xfrm>
            <a:off x="871528" y="1661852"/>
            <a:ext cx="4419599" cy="3169434"/>
          </a:xfrm>
          <a:prstGeom prst="rect">
            <a:avLst/>
          </a:prstGeom>
        </p:spPr>
      </p:pic>
      <p:grpSp>
        <p:nvGrpSpPr>
          <p:cNvPr id="19" name="Group 18">
            <a:extLst>
              <a:ext uri="{FF2B5EF4-FFF2-40B4-BE49-F238E27FC236}">
                <a16:creationId xmlns:a16="http://schemas.microsoft.com/office/drawing/2014/main" id="{7D3E95B3-A336-6045-8EA3-7D27A0C6D8AE}"/>
              </a:ext>
            </a:extLst>
          </p:cNvPr>
          <p:cNvGrpSpPr/>
          <p:nvPr/>
        </p:nvGrpSpPr>
        <p:grpSpPr>
          <a:xfrm>
            <a:off x="0" y="5472886"/>
            <a:ext cx="12032459" cy="1131071"/>
            <a:chOff x="-1492059" y="5648950"/>
            <a:chExt cx="12032459" cy="1131071"/>
          </a:xfrm>
        </p:grpSpPr>
        <p:cxnSp>
          <p:nvCxnSpPr>
            <p:cNvPr id="20" name="Straight Arrow Connector 19">
              <a:extLst>
                <a:ext uri="{FF2B5EF4-FFF2-40B4-BE49-F238E27FC236}">
                  <a16:creationId xmlns:a16="http://schemas.microsoft.com/office/drawing/2014/main" id="{C3B04C3A-4E3F-8442-A6C5-72B5073E7F87}"/>
                </a:ext>
              </a:extLst>
            </p:cNvPr>
            <p:cNvCxnSpPr/>
            <p:nvPr/>
          </p:nvCxnSpPr>
          <p:spPr>
            <a:xfrm>
              <a:off x="129400" y="6055762"/>
              <a:ext cx="876932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3164543-CEDB-0E44-B7FD-D112D7355BE6}"/>
                </a:ext>
              </a:extLst>
            </p:cNvPr>
            <p:cNvSpPr txBox="1"/>
            <p:nvPr/>
          </p:nvSpPr>
          <p:spPr>
            <a:xfrm>
              <a:off x="-1492059" y="5648950"/>
              <a:ext cx="3002759" cy="369332"/>
            </a:xfrm>
            <a:prstGeom prst="rect">
              <a:avLst/>
            </a:prstGeom>
            <a:noFill/>
          </p:spPr>
          <p:txBody>
            <a:bodyPr wrap="square" rtlCol="0">
              <a:spAutoFit/>
            </a:bodyPr>
            <a:lstStyle/>
            <a:p>
              <a:r>
                <a:rPr lang="en-US" dirty="0"/>
                <a:t>4.5 billion years ago</a:t>
              </a:r>
            </a:p>
          </p:txBody>
        </p:sp>
        <p:sp>
          <p:nvSpPr>
            <p:cNvPr id="22" name="TextBox 21">
              <a:extLst>
                <a:ext uri="{FF2B5EF4-FFF2-40B4-BE49-F238E27FC236}">
                  <a16:creationId xmlns:a16="http://schemas.microsoft.com/office/drawing/2014/main" id="{60D0B8EF-33C7-9A45-ACDB-96747966CEEA}"/>
                </a:ext>
              </a:extLst>
            </p:cNvPr>
            <p:cNvSpPr txBox="1"/>
            <p:nvPr/>
          </p:nvSpPr>
          <p:spPr>
            <a:xfrm>
              <a:off x="7537641" y="5662464"/>
              <a:ext cx="3002759" cy="369332"/>
            </a:xfrm>
            <a:prstGeom prst="rect">
              <a:avLst/>
            </a:prstGeom>
            <a:noFill/>
          </p:spPr>
          <p:txBody>
            <a:bodyPr wrap="square" rtlCol="0">
              <a:spAutoFit/>
            </a:bodyPr>
            <a:lstStyle/>
            <a:p>
              <a:pPr algn="r"/>
              <a:r>
                <a:rPr lang="en-US" dirty="0"/>
                <a:t>0 billion years ago</a:t>
              </a:r>
            </a:p>
          </p:txBody>
        </p:sp>
        <p:sp>
          <p:nvSpPr>
            <p:cNvPr id="23" name="TextBox 22">
              <a:extLst>
                <a:ext uri="{FF2B5EF4-FFF2-40B4-BE49-F238E27FC236}">
                  <a16:creationId xmlns:a16="http://schemas.microsoft.com/office/drawing/2014/main" id="{F3A0021B-ACCD-244B-900B-E2EE85AD5059}"/>
                </a:ext>
              </a:extLst>
            </p:cNvPr>
            <p:cNvSpPr txBox="1"/>
            <p:nvPr/>
          </p:nvSpPr>
          <p:spPr>
            <a:xfrm>
              <a:off x="63883" y="6133690"/>
              <a:ext cx="930965" cy="646331"/>
            </a:xfrm>
            <a:prstGeom prst="rect">
              <a:avLst/>
            </a:prstGeom>
            <a:noFill/>
          </p:spPr>
          <p:txBody>
            <a:bodyPr wrap="square" rtlCol="0">
              <a:spAutoFit/>
            </a:bodyPr>
            <a:lstStyle/>
            <a:p>
              <a:r>
                <a:rPr lang="en-US" dirty="0"/>
                <a:t>Earth forms</a:t>
              </a:r>
            </a:p>
          </p:txBody>
        </p:sp>
        <p:sp>
          <p:nvSpPr>
            <p:cNvPr id="24" name="TextBox 23">
              <a:extLst>
                <a:ext uri="{FF2B5EF4-FFF2-40B4-BE49-F238E27FC236}">
                  <a16:creationId xmlns:a16="http://schemas.microsoft.com/office/drawing/2014/main" id="{A59B1F9C-AAD3-DF4E-BEFC-DCF260EEE4EA}"/>
                </a:ext>
              </a:extLst>
            </p:cNvPr>
            <p:cNvSpPr txBox="1"/>
            <p:nvPr/>
          </p:nvSpPr>
          <p:spPr>
            <a:xfrm>
              <a:off x="1683355" y="6133690"/>
              <a:ext cx="1353459" cy="646331"/>
            </a:xfrm>
            <a:prstGeom prst="rect">
              <a:avLst/>
            </a:prstGeom>
            <a:noFill/>
          </p:spPr>
          <p:txBody>
            <a:bodyPr wrap="square" rtlCol="0">
              <a:spAutoFit/>
            </a:bodyPr>
            <a:lstStyle/>
            <a:p>
              <a:pPr algn="ctr"/>
              <a:r>
                <a:rPr lang="en-US" dirty="0"/>
                <a:t>~3.5 BYA</a:t>
              </a:r>
            </a:p>
            <a:p>
              <a:pPr algn="ctr"/>
              <a:r>
                <a:rPr lang="en-US" dirty="0"/>
                <a:t>LUCA</a:t>
              </a:r>
            </a:p>
          </p:txBody>
        </p:sp>
        <p:sp>
          <p:nvSpPr>
            <p:cNvPr id="25" name="TextBox 24">
              <a:extLst>
                <a:ext uri="{FF2B5EF4-FFF2-40B4-BE49-F238E27FC236}">
                  <a16:creationId xmlns:a16="http://schemas.microsoft.com/office/drawing/2014/main" id="{24EBB952-6284-B84B-9B7B-DDA921D170A0}"/>
                </a:ext>
              </a:extLst>
            </p:cNvPr>
            <p:cNvSpPr txBox="1"/>
            <p:nvPr/>
          </p:nvSpPr>
          <p:spPr>
            <a:xfrm>
              <a:off x="2877359" y="6133690"/>
              <a:ext cx="1256073" cy="646331"/>
            </a:xfrm>
            <a:prstGeom prst="rect">
              <a:avLst/>
            </a:prstGeom>
            <a:noFill/>
          </p:spPr>
          <p:txBody>
            <a:bodyPr wrap="square" rtlCol="0">
              <a:spAutoFit/>
            </a:bodyPr>
            <a:lstStyle/>
            <a:p>
              <a:pPr algn="ctr"/>
              <a:r>
                <a:rPr lang="en-US" dirty="0"/>
                <a:t>~2.5 BYA</a:t>
              </a:r>
            </a:p>
            <a:p>
              <a:pPr algn="ctr"/>
              <a:r>
                <a:rPr lang="en-US" dirty="0"/>
                <a:t>oxygen</a:t>
              </a:r>
            </a:p>
          </p:txBody>
        </p:sp>
        <p:sp>
          <p:nvSpPr>
            <p:cNvPr id="26" name="TextBox 25">
              <a:extLst>
                <a:ext uri="{FF2B5EF4-FFF2-40B4-BE49-F238E27FC236}">
                  <a16:creationId xmlns:a16="http://schemas.microsoft.com/office/drawing/2014/main" id="{71F40337-A2A5-7243-929A-DE86ABE0E76F}"/>
                </a:ext>
              </a:extLst>
            </p:cNvPr>
            <p:cNvSpPr txBox="1"/>
            <p:nvPr/>
          </p:nvSpPr>
          <p:spPr>
            <a:xfrm>
              <a:off x="3967967" y="6133690"/>
              <a:ext cx="1552129" cy="646331"/>
            </a:xfrm>
            <a:prstGeom prst="rect">
              <a:avLst/>
            </a:prstGeom>
            <a:noFill/>
          </p:spPr>
          <p:txBody>
            <a:bodyPr wrap="square" rtlCol="0">
              <a:spAutoFit/>
            </a:bodyPr>
            <a:lstStyle/>
            <a:p>
              <a:pPr algn="ctr"/>
              <a:r>
                <a:rPr lang="en-US" dirty="0"/>
                <a:t>~2.0 BYA</a:t>
              </a:r>
            </a:p>
            <a:p>
              <a:pPr algn="ctr"/>
              <a:r>
                <a:rPr lang="en-US" dirty="0"/>
                <a:t>plants</a:t>
              </a:r>
            </a:p>
          </p:txBody>
        </p:sp>
        <p:sp>
          <p:nvSpPr>
            <p:cNvPr id="27" name="TextBox 26">
              <a:extLst>
                <a:ext uri="{FF2B5EF4-FFF2-40B4-BE49-F238E27FC236}">
                  <a16:creationId xmlns:a16="http://schemas.microsoft.com/office/drawing/2014/main" id="{40295E5C-78A0-9C4F-B381-91381699346A}"/>
                </a:ext>
              </a:extLst>
            </p:cNvPr>
            <p:cNvSpPr txBox="1"/>
            <p:nvPr/>
          </p:nvSpPr>
          <p:spPr>
            <a:xfrm>
              <a:off x="5450570" y="6133690"/>
              <a:ext cx="1255030" cy="646331"/>
            </a:xfrm>
            <a:prstGeom prst="rect">
              <a:avLst/>
            </a:prstGeom>
            <a:noFill/>
          </p:spPr>
          <p:txBody>
            <a:bodyPr wrap="square" rtlCol="0">
              <a:spAutoFit/>
            </a:bodyPr>
            <a:lstStyle/>
            <a:p>
              <a:pPr algn="ctr"/>
              <a:r>
                <a:rPr lang="en-US" dirty="0"/>
                <a:t>~0.5 BYA</a:t>
              </a:r>
            </a:p>
            <a:p>
              <a:pPr algn="ctr"/>
              <a:r>
                <a:rPr lang="en-US" dirty="0"/>
                <a:t>fish</a:t>
              </a:r>
            </a:p>
          </p:txBody>
        </p:sp>
        <p:sp>
          <p:nvSpPr>
            <p:cNvPr id="28" name="TextBox 27">
              <a:extLst>
                <a:ext uri="{FF2B5EF4-FFF2-40B4-BE49-F238E27FC236}">
                  <a16:creationId xmlns:a16="http://schemas.microsoft.com/office/drawing/2014/main" id="{26E8B242-298F-984F-813B-2B28633E4121}"/>
                </a:ext>
              </a:extLst>
            </p:cNvPr>
            <p:cNvSpPr txBox="1"/>
            <p:nvPr/>
          </p:nvSpPr>
          <p:spPr>
            <a:xfrm>
              <a:off x="6451248" y="6133690"/>
              <a:ext cx="1326074" cy="646331"/>
            </a:xfrm>
            <a:prstGeom prst="rect">
              <a:avLst/>
            </a:prstGeom>
            <a:noFill/>
          </p:spPr>
          <p:txBody>
            <a:bodyPr wrap="square" rtlCol="0">
              <a:spAutoFit/>
            </a:bodyPr>
            <a:lstStyle/>
            <a:p>
              <a:pPr algn="ctr"/>
              <a:r>
                <a:rPr lang="en-US" dirty="0"/>
                <a:t>~0.2 BYA</a:t>
              </a:r>
            </a:p>
            <a:p>
              <a:pPr algn="ctr"/>
              <a:r>
                <a:rPr lang="en-US" dirty="0"/>
                <a:t>mammals</a:t>
              </a:r>
            </a:p>
          </p:txBody>
        </p:sp>
        <p:sp>
          <p:nvSpPr>
            <p:cNvPr id="29" name="TextBox 28">
              <a:extLst>
                <a:ext uri="{FF2B5EF4-FFF2-40B4-BE49-F238E27FC236}">
                  <a16:creationId xmlns:a16="http://schemas.microsoft.com/office/drawing/2014/main" id="{6242140A-D06A-254D-BBB6-49FB67084339}"/>
                </a:ext>
              </a:extLst>
            </p:cNvPr>
            <p:cNvSpPr txBox="1"/>
            <p:nvPr/>
          </p:nvSpPr>
          <p:spPr>
            <a:xfrm>
              <a:off x="7707320" y="6133690"/>
              <a:ext cx="1436679" cy="646331"/>
            </a:xfrm>
            <a:prstGeom prst="rect">
              <a:avLst/>
            </a:prstGeom>
            <a:noFill/>
          </p:spPr>
          <p:txBody>
            <a:bodyPr wrap="square" rtlCol="0">
              <a:spAutoFit/>
            </a:bodyPr>
            <a:lstStyle/>
            <a:p>
              <a:pPr algn="ctr"/>
              <a:r>
                <a:rPr lang="en-US" dirty="0"/>
                <a:t>~0.01 BYA</a:t>
              </a:r>
            </a:p>
            <a:p>
              <a:pPr algn="ctr"/>
              <a:r>
                <a:rPr lang="en-US" dirty="0"/>
                <a:t>hominids</a:t>
              </a:r>
            </a:p>
          </p:txBody>
        </p:sp>
        <p:sp>
          <p:nvSpPr>
            <p:cNvPr id="30" name="TextBox 29">
              <a:extLst>
                <a:ext uri="{FF2B5EF4-FFF2-40B4-BE49-F238E27FC236}">
                  <a16:creationId xmlns:a16="http://schemas.microsoft.com/office/drawing/2014/main" id="{A1FCD35C-2A46-924D-B008-2633E71FF4B1}"/>
                </a:ext>
              </a:extLst>
            </p:cNvPr>
            <p:cNvSpPr txBox="1"/>
            <p:nvPr/>
          </p:nvSpPr>
          <p:spPr>
            <a:xfrm>
              <a:off x="716550" y="6133690"/>
              <a:ext cx="1264650" cy="646331"/>
            </a:xfrm>
            <a:prstGeom prst="rect">
              <a:avLst/>
            </a:prstGeom>
            <a:noFill/>
          </p:spPr>
          <p:txBody>
            <a:bodyPr wrap="square" rtlCol="0">
              <a:spAutoFit/>
            </a:bodyPr>
            <a:lstStyle/>
            <a:p>
              <a:pPr algn="ctr"/>
              <a:r>
                <a:rPr lang="en-US" dirty="0"/>
                <a:t>~4.0 BYA</a:t>
              </a:r>
            </a:p>
            <a:p>
              <a:pPr algn="ctr"/>
              <a:r>
                <a:rPr lang="en-US" dirty="0"/>
                <a:t>life</a:t>
              </a:r>
            </a:p>
          </p:txBody>
        </p:sp>
      </p:grpSp>
      <p:sp>
        <p:nvSpPr>
          <p:cNvPr id="31" name="TextBox 30">
            <a:extLst>
              <a:ext uri="{FF2B5EF4-FFF2-40B4-BE49-F238E27FC236}">
                <a16:creationId xmlns:a16="http://schemas.microsoft.com/office/drawing/2014/main" id="{0DD9D2E8-DD0A-1E40-BA14-09D4B9EB0330}"/>
              </a:ext>
            </a:extLst>
          </p:cNvPr>
          <p:cNvSpPr txBox="1"/>
          <p:nvPr/>
        </p:nvSpPr>
        <p:spPr>
          <a:xfrm rot="16200000">
            <a:off x="4615667" y="3026053"/>
            <a:ext cx="1763932" cy="369332"/>
          </a:xfrm>
          <a:prstGeom prst="rect">
            <a:avLst/>
          </a:prstGeom>
          <a:noFill/>
        </p:spPr>
        <p:txBody>
          <a:bodyPr wrap="square" rtlCol="0">
            <a:spAutoFit/>
          </a:bodyPr>
          <a:lstStyle/>
          <a:p>
            <a:pPr algn="ctr"/>
            <a:r>
              <a:rPr lang="en-US" dirty="0"/>
              <a:t>Don Dixon</a:t>
            </a:r>
          </a:p>
        </p:txBody>
      </p:sp>
      <p:sp>
        <p:nvSpPr>
          <p:cNvPr id="32" name="TextBox 31">
            <a:extLst>
              <a:ext uri="{FF2B5EF4-FFF2-40B4-BE49-F238E27FC236}">
                <a16:creationId xmlns:a16="http://schemas.microsoft.com/office/drawing/2014/main" id="{054864C0-8336-CF4C-8AEA-4AF9A0DE2157}"/>
              </a:ext>
            </a:extLst>
          </p:cNvPr>
          <p:cNvSpPr txBox="1"/>
          <p:nvPr/>
        </p:nvSpPr>
        <p:spPr>
          <a:xfrm rot="16200000">
            <a:off x="4788528" y="3062948"/>
            <a:ext cx="3145021" cy="369332"/>
          </a:xfrm>
          <a:prstGeom prst="rect">
            <a:avLst/>
          </a:prstGeom>
          <a:noFill/>
        </p:spPr>
        <p:txBody>
          <a:bodyPr wrap="square" rtlCol="0">
            <a:spAutoFit/>
          </a:bodyPr>
          <a:lstStyle/>
          <a:p>
            <a:pPr algn="ctr"/>
            <a:r>
              <a:rPr lang="en-US" dirty="0"/>
              <a:t>Thomas </a:t>
            </a:r>
            <a:r>
              <a:rPr lang="en-US" dirty="0" err="1"/>
              <a:t>Mangelsen</a:t>
            </a:r>
            <a:endParaRPr lang="en-US" dirty="0"/>
          </a:p>
        </p:txBody>
      </p:sp>
    </p:spTree>
    <p:extLst>
      <p:ext uri="{BB962C8B-B14F-4D97-AF65-F5344CB8AC3E}">
        <p14:creationId xmlns:p14="http://schemas.microsoft.com/office/powerpoint/2010/main" val="2394783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Embedded Information Processing</a:t>
            </a:r>
            <a:endParaRPr kumimoji="1" lang="ja-JP" altLang="en-US" dirty="0"/>
          </a:p>
        </p:txBody>
      </p:sp>
      <p:sp>
        <p:nvSpPr>
          <p:cNvPr id="108" name="TextBox 107">
            <a:extLst>
              <a:ext uri="{FF2B5EF4-FFF2-40B4-BE49-F238E27FC236}">
                <a16:creationId xmlns:a16="http://schemas.microsoft.com/office/drawing/2014/main" id="{B8F577CF-7041-6B48-8A64-C283BCBC1E50}"/>
              </a:ext>
            </a:extLst>
          </p:cNvPr>
          <p:cNvSpPr txBox="1"/>
          <p:nvPr/>
        </p:nvSpPr>
        <p:spPr>
          <a:xfrm>
            <a:off x="228600" y="5606702"/>
            <a:ext cx="5400657" cy="461665"/>
          </a:xfrm>
          <a:prstGeom prst="rect">
            <a:avLst/>
          </a:prstGeom>
          <a:noFill/>
        </p:spPr>
        <p:txBody>
          <a:bodyPr wrap="square" rtlCol="0">
            <a:spAutoFit/>
          </a:bodyPr>
          <a:lstStyle/>
          <a:p>
            <a:pPr algn="ctr"/>
            <a:r>
              <a:rPr lang="en-US" sz="2400" b="1" dirty="0"/>
              <a:t>control: microprocessors</a:t>
            </a:r>
          </a:p>
        </p:txBody>
      </p:sp>
      <p:sp>
        <p:nvSpPr>
          <p:cNvPr id="109" name="TextBox 108">
            <a:extLst>
              <a:ext uri="{FF2B5EF4-FFF2-40B4-BE49-F238E27FC236}">
                <a16:creationId xmlns:a16="http://schemas.microsoft.com/office/drawing/2014/main" id="{F9DC17E6-FB96-3749-A57B-4FFA114D0B53}"/>
              </a:ext>
            </a:extLst>
          </p:cNvPr>
          <p:cNvSpPr txBox="1"/>
          <p:nvPr/>
        </p:nvSpPr>
        <p:spPr>
          <a:xfrm>
            <a:off x="5105400" y="5606702"/>
            <a:ext cx="7391400" cy="461665"/>
          </a:xfrm>
          <a:prstGeom prst="rect">
            <a:avLst/>
          </a:prstGeom>
          <a:noFill/>
        </p:spPr>
        <p:txBody>
          <a:bodyPr wrap="square" rtlCol="0">
            <a:spAutoFit/>
          </a:bodyPr>
          <a:lstStyle/>
          <a:p>
            <a:pPr algn="ctr"/>
            <a:r>
              <a:rPr lang="en-US" sz="2400" b="1" dirty="0"/>
              <a:t>control: central dogma of molecular biology</a:t>
            </a:r>
          </a:p>
        </p:txBody>
      </p:sp>
      <p:sp>
        <p:nvSpPr>
          <p:cNvPr id="111" name="TextBox 110">
            <a:extLst>
              <a:ext uri="{FF2B5EF4-FFF2-40B4-BE49-F238E27FC236}">
                <a16:creationId xmlns:a16="http://schemas.microsoft.com/office/drawing/2014/main" id="{D77F66F2-DFC7-0F43-81D1-80521F20039C}"/>
              </a:ext>
            </a:extLst>
          </p:cNvPr>
          <p:cNvSpPr txBox="1"/>
          <p:nvPr/>
        </p:nvSpPr>
        <p:spPr>
          <a:xfrm>
            <a:off x="6743699" y="1554369"/>
            <a:ext cx="4114801" cy="461665"/>
          </a:xfrm>
          <a:prstGeom prst="rect">
            <a:avLst/>
          </a:prstGeom>
          <a:noFill/>
        </p:spPr>
        <p:txBody>
          <a:bodyPr wrap="square" rtlCol="0">
            <a:spAutoFit/>
          </a:bodyPr>
          <a:lstStyle/>
          <a:p>
            <a:pPr algn="ctr"/>
            <a:r>
              <a:rPr lang="en-US" sz="2400" b="1" dirty="0"/>
              <a:t> biological cells</a:t>
            </a:r>
          </a:p>
        </p:txBody>
      </p:sp>
      <p:pic>
        <p:nvPicPr>
          <p:cNvPr id="4" name="Picture 3">
            <a:extLst>
              <a:ext uri="{FF2B5EF4-FFF2-40B4-BE49-F238E27FC236}">
                <a16:creationId xmlns:a16="http://schemas.microsoft.com/office/drawing/2014/main" id="{3D8375D8-93F9-0846-A19E-5FBFCA4F0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0"/>
            <a:ext cx="2286000" cy="2857500"/>
          </a:xfrm>
          <a:prstGeom prst="rect">
            <a:avLst/>
          </a:prstGeom>
        </p:spPr>
      </p:pic>
      <p:grpSp>
        <p:nvGrpSpPr>
          <p:cNvPr id="7" name="Group 6">
            <a:extLst>
              <a:ext uri="{FF2B5EF4-FFF2-40B4-BE49-F238E27FC236}">
                <a16:creationId xmlns:a16="http://schemas.microsoft.com/office/drawing/2014/main" id="{914D494C-DB8A-C743-9DDB-6BA4DA1EF970}"/>
              </a:ext>
            </a:extLst>
          </p:cNvPr>
          <p:cNvGrpSpPr/>
          <p:nvPr/>
        </p:nvGrpSpPr>
        <p:grpSpPr>
          <a:xfrm>
            <a:off x="5499098" y="2133600"/>
            <a:ext cx="6311900" cy="1272234"/>
            <a:chOff x="5499098" y="2613967"/>
            <a:chExt cx="6311900" cy="1272234"/>
          </a:xfrm>
        </p:grpSpPr>
        <p:pic>
          <p:nvPicPr>
            <p:cNvPr id="6" name="Picture 5">
              <a:extLst>
                <a:ext uri="{FF2B5EF4-FFF2-40B4-BE49-F238E27FC236}">
                  <a16:creationId xmlns:a16="http://schemas.microsoft.com/office/drawing/2014/main" id="{62F7B811-BD09-C547-81F8-E6C137A09C4C}"/>
                </a:ext>
              </a:extLst>
            </p:cNvPr>
            <p:cNvPicPr>
              <a:picLocks noChangeAspect="1"/>
            </p:cNvPicPr>
            <p:nvPr/>
          </p:nvPicPr>
          <p:blipFill rotWithShape="1">
            <a:blip r:embed="rId4">
              <a:extLst>
                <a:ext uri="{28A0092B-C50C-407E-A947-70E740481C1C}">
                  <a14:useLocalDpi xmlns:a14="http://schemas.microsoft.com/office/drawing/2010/main" val="0"/>
                </a:ext>
              </a:extLst>
            </a:blip>
            <a:srcRect t="8182" b="46284"/>
            <a:stretch/>
          </p:blipFill>
          <p:spPr>
            <a:xfrm>
              <a:off x="5499098" y="2613967"/>
              <a:ext cx="6311900" cy="1272233"/>
            </a:xfrm>
            <a:prstGeom prst="rect">
              <a:avLst/>
            </a:prstGeom>
          </p:spPr>
        </p:pic>
        <p:sp>
          <p:nvSpPr>
            <p:cNvPr id="31" name="Rectangle 30">
              <a:extLst>
                <a:ext uri="{FF2B5EF4-FFF2-40B4-BE49-F238E27FC236}">
                  <a16:creationId xmlns:a16="http://schemas.microsoft.com/office/drawing/2014/main" id="{A594E97C-4A3A-684A-AA95-ACB421CDF35C}"/>
                </a:ext>
              </a:extLst>
            </p:cNvPr>
            <p:cNvSpPr/>
            <p:nvPr/>
          </p:nvSpPr>
          <p:spPr>
            <a:xfrm>
              <a:off x="10282702" y="3429001"/>
              <a:ext cx="1236372"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32E72445-69BA-E445-BCA8-8469D9088D9B}"/>
              </a:ext>
            </a:extLst>
          </p:cNvPr>
          <p:cNvSpPr txBox="1"/>
          <p:nvPr/>
        </p:nvSpPr>
        <p:spPr>
          <a:xfrm>
            <a:off x="869160" y="1554369"/>
            <a:ext cx="4114801" cy="461665"/>
          </a:xfrm>
          <a:prstGeom prst="rect">
            <a:avLst/>
          </a:prstGeom>
          <a:noFill/>
        </p:spPr>
        <p:txBody>
          <a:bodyPr wrap="square" rtlCol="0">
            <a:spAutoFit/>
          </a:bodyPr>
          <a:lstStyle/>
          <a:p>
            <a:pPr algn="ctr"/>
            <a:r>
              <a:rPr lang="en-US" sz="2400" b="1" dirty="0"/>
              <a:t>electromechanical robots</a:t>
            </a:r>
          </a:p>
        </p:txBody>
      </p:sp>
      <p:grpSp>
        <p:nvGrpSpPr>
          <p:cNvPr id="12" name="Group 11">
            <a:extLst>
              <a:ext uri="{FF2B5EF4-FFF2-40B4-BE49-F238E27FC236}">
                <a16:creationId xmlns:a16="http://schemas.microsoft.com/office/drawing/2014/main" id="{F93C3652-204C-DB45-AF6D-AFDD97F14D2E}"/>
              </a:ext>
            </a:extLst>
          </p:cNvPr>
          <p:cNvGrpSpPr/>
          <p:nvPr/>
        </p:nvGrpSpPr>
        <p:grpSpPr>
          <a:xfrm>
            <a:off x="6815130" y="3426768"/>
            <a:ext cx="4737275" cy="2133600"/>
            <a:chOff x="6540325" y="3581400"/>
            <a:chExt cx="4737275" cy="2133600"/>
          </a:xfrm>
        </p:grpSpPr>
        <p:pic>
          <p:nvPicPr>
            <p:cNvPr id="11" name="Picture 10">
              <a:extLst>
                <a:ext uri="{FF2B5EF4-FFF2-40B4-BE49-F238E27FC236}">
                  <a16:creationId xmlns:a16="http://schemas.microsoft.com/office/drawing/2014/main" id="{51E75D97-C377-A343-AD00-E06565FF8EBD}"/>
                </a:ext>
              </a:extLst>
            </p:cNvPr>
            <p:cNvPicPr>
              <a:picLocks noChangeAspect="1"/>
            </p:cNvPicPr>
            <p:nvPr/>
          </p:nvPicPr>
          <p:blipFill rotWithShape="1">
            <a:blip r:embed="rId5">
              <a:extLst>
                <a:ext uri="{28A0092B-C50C-407E-A947-70E740481C1C}">
                  <a14:useLocalDpi xmlns:a14="http://schemas.microsoft.com/office/drawing/2010/main" val="0"/>
                </a:ext>
              </a:extLst>
            </a:blip>
            <a:srcRect t="14266" b="4806"/>
            <a:stretch/>
          </p:blipFill>
          <p:spPr>
            <a:xfrm>
              <a:off x="6540325" y="3581400"/>
              <a:ext cx="4737275" cy="2133600"/>
            </a:xfrm>
            <a:prstGeom prst="rect">
              <a:avLst/>
            </a:prstGeom>
          </p:spPr>
        </p:pic>
        <p:sp>
          <p:nvSpPr>
            <p:cNvPr id="33" name="Rectangle 32">
              <a:extLst>
                <a:ext uri="{FF2B5EF4-FFF2-40B4-BE49-F238E27FC236}">
                  <a16:creationId xmlns:a16="http://schemas.microsoft.com/office/drawing/2014/main" id="{49FFEE38-20E4-4841-A242-6EDCD76A9128}"/>
                </a:ext>
              </a:extLst>
            </p:cNvPr>
            <p:cNvSpPr/>
            <p:nvPr/>
          </p:nvSpPr>
          <p:spPr>
            <a:xfrm>
              <a:off x="9029699" y="4681835"/>
              <a:ext cx="62677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DC9009D-2E7E-DD40-90B3-12E91F9310DD}"/>
                </a:ext>
              </a:extLst>
            </p:cNvPr>
            <p:cNvSpPr/>
            <p:nvPr/>
          </p:nvSpPr>
          <p:spPr>
            <a:xfrm>
              <a:off x="7617852" y="4606953"/>
              <a:ext cx="62677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AF82580C-2768-F745-AC20-4EEA8BDEB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561" y="2948634"/>
            <a:ext cx="2310783" cy="1966266"/>
          </a:xfrm>
          <a:prstGeom prst="rect">
            <a:avLst/>
          </a:prstGeom>
        </p:spPr>
      </p:pic>
    </p:spTree>
    <p:extLst>
      <p:ext uri="{BB962C8B-B14F-4D97-AF65-F5344CB8AC3E}">
        <p14:creationId xmlns:p14="http://schemas.microsoft.com/office/powerpoint/2010/main" val="2425074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The Challenge of Molecular Programming</a:t>
            </a:r>
            <a:endParaRPr kumimoji="1" lang="ja-JP" altLang="en-US" dirty="0"/>
          </a:p>
        </p:txBody>
      </p:sp>
      <p:sp>
        <p:nvSpPr>
          <p:cNvPr id="110" name="TextBox 109">
            <a:extLst>
              <a:ext uri="{FF2B5EF4-FFF2-40B4-BE49-F238E27FC236}">
                <a16:creationId xmlns:a16="http://schemas.microsoft.com/office/drawing/2014/main" id="{F87FFA65-D8C7-BE45-95FD-DAF7126830E1}"/>
              </a:ext>
            </a:extLst>
          </p:cNvPr>
          <p:cNvSpPr txBox="1"/>
          <p:nvPr/>
        </p:nvSpPr>
        <p:spPr>
          <a:xfrm>
            <a:off x="5395958" y="1371599"/>
            <a:ext cx="1584146" cy="461665"/>
          </a:xfrm>
          <a:prstGeom prst="rect">
            <a:avLst/>
          </a:prstGeom>
          <a:noFill/>
        </p:spPr>
        <p:txBody>
          <a:bodyPr wrap="square" rtlCol="0">
            <a:spAutoFit/>
          </a:bodyPr>
          <a:lstStyle/>
          <a:p>
            <a:pPr algn="ctr"/>
            <a:r>
              <a:rPr lang="en-US" sz="2400" b="1" dirty="0"/>
              <a:t>from this</a:t>
            </a:r>
          </a:p>
        </p:txBody>
      </p:sp>
      <p:sp>
        <p:nvSpPr>
          <p:cNvPr id="111" name="TextBox 110">
            <a:extLst>
              <a:ext uri="{FF2B5EF4-FFF2-40B4-BE49-F238E27FC236}">
                <a16:creationId xmlns:a16="http://schemas.microsoft.com/office/drawing/2014/main" id="{D77F66F2-DFC7-0F43-81D1-80521F20039C}"/>
              </a:ext>
            </a:extLst>
          </p:cNvPr>
          <p:cNvSpPr txBox="1"/>
          <p:nvPr/>
        </p:nvSpPr>
        <p:spPr>
          <a:xfrm>
            <a:off x="9404262" y="1371600"/>
            <a:ext cx="1562101" cy="461665"/>
          </a:xfrm>
          <a:prstGeom prst="rect">
            <a:avLst/>
          </a:prstGeom>
          <a:noFill/>
        </p:spPr>
        <p:txBody>
          <a:bodyPr wrap="square" rtlCol="0">
            <a:spAutoFit/>
          </a:bodyPr>
          <a:lstStyle/>
          <a:p>
            <a:pPr algn="ctr"/>
            <a:r>
              <a:rPr lang="en-US" sz="2400" b="1" dirty="0"/>
              <a:t>to this</a:t>
            </a:r>
          </a:p>
        </p:txBody>
      </p:sp>
      <p:sp>
        <p:nvSpPr>
          <p:cNvPr id="10" name="TextBox 9">
            <a:extLst>
              <a:ext uri="{FF2B5EF4-FFF2-40B4-BE49-F238E27FC236}">
                <a16:creationId xmlns:a16="http://schemas.microsoft.com/office/drawing/2014/main" id="{6CC4DF7D-7802-964F-9B0D-CB17730287B9}"/>
              </a:ext>
            </a:extLst>
          </p:cNvPr>
          <p:cNvSpPr txBox="1"/>
          <p:nvPr/>
        </p:nvSpPr>
        <p:spPr>
          <a:xfrm>
            <a:off x="1035138" y="1371599"/>
            <a:ext cx="1936662" cy="461665"/>
          </a:xfrm>
          <a:prstGeom prst="rect">
            <a:avLst/>
          </a:prstGeom>
          <a:noFill/>
        </p:spPr>
        <p:txBody>
          <a:bodyPr wrap="square" rtlCol="0">
            <a:spAutoFit/>
          </a:bodyPr>
          <a:lstStyle/>
          <a:p>
            <a:pPr algn="ctr"/>
            <a:r>
              <a:rPr lang="en-US" sz="2400" b="1" dirty="0"/>
              <a:t>inspiration</a:t>
            </a:r>
          </a:p>
        </p:txBody>
      </p:sp>
      <p:pic>
        <p:nvPicPr>
          <p:cNvPr id="11" name="Picture 10">
            <a:extLst>
              <a:ext uri="{FF2B5EF4-FFF2-40B4-BE49-F238E27FC236}">
                <a16:creationId xmlns:a16="http://schemas.microsoft.com/office/drawing/2014/main" id="{E5FCB30D-A688-564C-B669-432CD7C52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6" y="1981200"/>
            <a:ext cx="2772488" cy="1782314"/>
          </a:xfrm>
          <a:prstGeom prst="rect">
            <a:avLst/>
          </a:prstGeom>
        </p:spPr>
      </p:pic>
      <p:pic>
        <p:nvPicPr>
          <p:cNvPr id="12" name="Picture 11">
            <a:extLst>
              <a:ext uri="{FF2B5EF4-FFF2-40B4-BE49-F238E27FC236}">
                <a16:creationId xmlns:a16="http://schemas.microsoft.com/office/drawing/2014/main" id="{5F902CD8-3740-DC46-9F1A-A582E376D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508" y="1997149"/>
            <a:ext cx="3067396" cy="2037468"/>
          </a:xfrm>
          <a:prstGeom prst="rect">
            <a:avLst/>
          </a:prstGeom>
        </p:spPr>
      </p:pic>
      <p:pic>
        <p:nvPicPr>
          <p:cNvPr id="4" name="Picture 3">
            <a:extLst>
              <a:ext uri="{FF2B5EF4-FFF2-40B4-BE49-F238E27FC236}">
                <a16:creationId xmlns:a16="http://schemas.microsoft.com/office/drawing/2014/main" id="{2D536FB5-0684-3341-8242-30CE233A6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5738" y="2239514"/>
            <a:ext cx="2173262" cy="1524000"/>
          </a:xfrm>
          <a:prstGeom prst="rect">
            <a:avLst/>
          </a:prstGeom>
        </p:spPr>
      </p:pic>
      <p:grpSp>
        <p:nvGrpSpPr>
          <p:cNvPr id="15" name="Group 14">
            <a:extLst>
              <a:ext uri="{FF2B5EF4-FFF2-40B4-BE49-F238E27FC236}">
                <a16:creationId xmlns:a16="http://schemas.microsoft.com/office/drawing/2014/main" id="{2136A6FB-5C5D-9A43-A77F-A03C0A3CB128}"/>
              </a:ext>
            </a:extLst>
          </p:cNvPr>
          <p:cNvGrpSpPr>
            <a:grpSpLocks noChangeAspect="1"/>
          </p:cNvGrpSpPr>
          <p:nvPr/>
        </p:nvGrpSpPr>
        <p:grpSpPr>
          <a:xfrm rot="20120566">
            <a:off x="-322654" y="4534165"/>
            <a:ext cx="5035614" cy="1014984"/>
            <a:chOff x="5499098" y="2613967"/>
            <a:chExt cx="6311900" cy="1272234"/>
          </a:xfrm>
        </p:grpSpPr>
        <p:pic>
          <p:nvPicPr>
            <p:cNvPr id="16" name="Picture 15">
              <a:extLst>
                <a:ext uri="{FF2B5EF4-FFF2-40B4-BE49-F238E27FC236}">
                  <a16:creationId xmlns:a16="http://schemas.microsoft.com/office/drawing/2014/main" id="{42B132A0-7C48-E849-8FC7-86F1EE0C54CB}"/>
                </a:ext>
              </a:extLst>
            </p:cNvPr>
            <p:cNvPicPr>
              <a:picLocks noChangeAspect="1"/>
            </p:cNvPicPr>
            <p:nvPr/>
          </p:nvPicPr>
          <p:blipFill rotWithShape="1">
            <a:blip r:embed="rId6">
              <a:extLst>
                <a:ext uri="{28A0092B-C50C-407E-A947-70E740481C1C}">
                  <a14:useLocalDpi xmlns:a14="http://schemas.microsoft.com/office/drawing/2010/main" val="0"/>
                </a:ext>
              </a:extLst>
            </a:blip>
            <a:srcRect t="8182" b="46284"/>
            <a:stretch/>
          </p:blipFill>
          <p:spPr>
            <a:xfrm>
              <a:off x="5499098" y="2613967"/>
              <a:ext cx="6311900" cy="1272233"/>
            </a:xfrm>
            <a:prstGeom prst="rect">
              <a:avLst/>
            </a:prstGeom>
          </p:spPr>
        </p:pic>
        <p:sp>
          <p:nvSpPr>
            <p:cNvPr id="17" name="Rectangle 16">
              <a:extLst>
                <a:ext uri="{FF2B5EF4-FFF2-40B4-BE49-F238E27FC236}">
                  <a16:creationId xmlns:a16="http://schemas.microsoft.com/office/drawing/2014/main" id="{FE1B8B2D-0D41-7E4B-A57F-942387B28B91}"/>
                </a:ext>
              </a:extLst>
            </p:cNvPr>
            <p:cNvSpPr/>
            <p:nvPr/>
          </p:nvSpPr>
          <p:spPr>
            <a:xfrm>
              <a:off x="10282702" y="3429001"/>
              <a:ext cx="1236372"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17D09867-2DEB-2546-8023-474126809A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1706" y="4156625"/>
            <a:ext cx="2635894" cy="1971429"/>
          </a:xfrm>
          <a:prstGeom prst="rect">
            <a:avLst/>
          </a:prstGeom>
        </p:spPr>
      </p:pic>
      <p:pic>
        <p:nvPicPr>
          <p:cNvPr id="24" name="Picture 23">
            <a:extLst>
              <a:ext uri="{FF2B5EF4-FFF2-40B4-BE49-F238E27FC236}">
                <a16:creationId xmlns:a16="http://schemas.microsoft.com/office/drawing/2014/main" id="{6334F11C-DC2A-FE47-9994-DB6157CFBF71}"/>
              </a:ext>
            </a:extLst>
          </p:cNvPr>
          <p:cNvPicPr>
            <a:picLocks noChangeAspect="1"/>
          </p:cNvPicPr>
          <p:nvPr/>
        </p:nvPicPr>
        <p:blipFill rotWithShape="1">
          <a:blip r:embed="rId8"/>
          <a:srcRect t="1107"/>
          <a:stretch/>
        </p:blipFill>
        <p:spPr>
          <a:xfrm>
            <a:off x="8610600" y="4253584"/>
            <a:ext cx="3446712" cy="2003339"/>
          </a:xfrm>
          <a:prstGeom prst="rect">
            <a:avLst/>
          </a:prstGeom>
        </p:spPr>
      </p:pic>
      <p:sp>
        <p:nvSpPr>
          <p:cNvPr id="25" name="TextBox 24">
            <a:extLst>
              <a:ext uri="{FF2B5EF4-FFF2-40B4-BE49-F238E27FC236}">
                <a16:creationId xmlns:a16="http://schemas.microsoft.com/office/drawing/2014/main" id="{9EAA8014-F5D6-4148-8B07-BD68225BF175}"/>
              </a:ext>
            </a:extLst>
          </p:cNvPr>
          <p:cNvSpPr txBox="1"/>
          <p:nvPr/>
        </p:nvSpPr>
        <p:spPr>
          <a:xfrm>
            <a:off x="11167753" y="3763514"/>
            <a:ext cx="707245" cy="1446550"/>
          </a:xfrm>
          <a:prstGeom prst="rect">
            <a:avLst/>
          </a:prstGeom>
          <a:noFill/>
        </p:spPr>
        <p:txBody>
          <a:bodyPr wrap="none" rtlCol="0">
            <a:spAutoFit/>
          </a:bodyPr>
          <a:lstStyle/>
          <a:p>
            <a:r>
              <a:rPr lang="en-US" sz="8800" b="1" dirty="0">
                <a:solidFill>
                  <a:srgbClr val="FF0000"/>
                </a:solidFill>
              </a:rPr>
              <a:t>?</a:t>
            </a:r>
          </a:p>
        </p:txBody>
      </p:sp>
      <p:sp>
        <p:nvSpPr>
          <p:cNvPr id="19" name="TextBox 18">
            <a:extLst>
              <a:ext uri="{FF2B5EF4-FFF2-40B4-BE49-F238E27FC236}">
                <a16:creationId xmlns:a16="http://schemas.microsoft.com/office/drawing/2014/main" id="{74D2E722-E1E3-5740-B9EA-2512A0386949}"/>
              </a:ext>
            </a:extLst>
          </p:cNvPr>
          <p:cNvSpPr txBox="1"/>
          <p:nvPr/>
        </p:nvSpPr>
        <p:spPr>
          <a:xfrm>
            <a:off x="4220393" y="1841177"/>
            <a:ext cx="397866" cy="1015663"/>
          </a:xfrm>
          <a:prstGeom prst="rect">
            <a:avLst/>
          </a:prstGeom>
          <a:noFill/>
        </p:spPr>
        <p:txBody>
          <a:bodyPr wrap="none" rtlCol="0">
            <a:spAutoFit/>
          </a:bodyPr>
          <a:lstStyle/>
          <a:p>
            <a:r>
              <a:rPr lang="en-US" sz="6000" dirty="0"/>
              <a:t>:</a:t>
            </a:r>
          </a:p>
        </p:txBody>
      </p:sp>
      <p:sp>
        <p:nvSpPr>
          <p:cNvPr id="27" name="TextBox 26">
            <a:extLst>
              <a:ext uri="{FF2B5EF4-FFF2-40B4-BE49-F238E27FC236}">
                <a16:creationId xmlns:a16="http://schemas.microsoft.com/office/drawing/2014/main" id="{E98C9E60-0C25-894A-8CD3-8B2611D8BB01}"/>
              </a:ext>
            </a:extLst>
          </p:cNvPr>
          <p:cNvSpPr txBox="1"/>
          <p:nvPr/>
        </p:nvSpPr>
        <p:spPr>
          <a:xfrm>
            <a:off x="4220393" y="4357509"/>
            <a:ext cx="397866" cy="1015663"/>
          </a:xfrm>
          <a:prstGeom prst="rect">
            <a:avLst/>
          </a:prstGeom>
          <a:noFill/>
        </p:spPr>
        <p:txBody>
          <a:bodyPr wrap="none" rtlCol="0">
            <a:spAutoFit/>
          </a:bodyPr>
          <a:lstStyle/>
          <a:p>
            <a:r>
              <a:rPr lang="en-US" sz="6000" dirty="0"/>
              <a:t>:</a:t>
            </a:r>
          </a:p>
        </p:txBody>
      </p:sp>
      <p:sp>
        <p:nvSpPr>
          <p:cNvPr id="28" name="TextBox 27">
            <a:extLst>
              <a:ext uri="{FF2B5EF4-FFF2-40B4-BE49-F238E27FC236}">
                <a16:creationId xmlns:a16="http://schemas.microsoft.com/office/drawing/2014/main" id="{4AB545E6-0EE9-614C-AADA-88D2EDB7FDF5}"/>
              </a:ext>
            </a:extLst>
          </p:cNvPr>
          <p:cNvSpPr txBox="1"/>
          <p:nvPr/>
        </p:nvSpPr>
        <p:spPr>
          <a:xfrm>
            <a:off x="7703494" y="1844970"/>
            <a:ext cx="938077" cy="1015663"/>
          </a:xfrm>
          <a:prstGeom prst="rect">
            <a:avLst/>
          </a:prstGeom>
          <a:noFill/>
        </p:spPr>
        <p:txBody>
          <a:bodyPr wrap="none" rtlCol="0">
            <a:spAutoFit/>
          </a:bodyPr>
          <a:lstStyle/>
          <a:p>
            <a:r>
              <a:rPr lang="en-US" sz="6000" dirty="0">
                <a:sym typeface="Wingdings" pitchFamily="2" charset="2"/>
              </a:rPr>
              <a:t></a:t>
            </a:r>
            <a:endParaRPr lang="en-US" sz="6000" dirty="0"/>
          </a:p>
        </p:txBody>
      </p:sp>
      <p:sp>
        <p:nvSpPr>
          <p:cNvPr id="30" name="TextBox 29">
            <a:extLst>
              <a:ext uri="{FF2B5EF4-FFF2-40B4-BE49-F238E27FC236}">
                <a16:creationId xmlns:a16="http://schemas.microsoft.com/office/drawing/2014/main" id="{84C73FBE-403F-A04E-8D47-BBC973486E42}"/>
              </a:ext>
            </a:extLst>
          </p:cNvPr>
          <p:cNvSpPr txBox="1"/>
          <p:nvPr/>
        </p:nvSpPr>
        <p:spPr>
          <a:xfrm>
            <a:off x="7703493" y="4357509"/>
            <a:ext cx="938077" cy="1015663"/>
          </a:xfrm>
          <a:prstGeom prst="rect">
            <a:avLst/>
          </a:prstGeom>
          <a:noFill/>
        </p:spPr>
        <p:txBody>
          <a:bodyPr wrap="none" rtlCol="0">
            <a:spAutoFit/>
          </a:bodyPr>
          <a:lstStyle/>
          <a:p>
            <a:r>
              <a:rPr lang="en-US" sz="6000" dirty="0">
                <a:sym typeface="Wingdings" pitchFamily="2" charset="2"/>
              </a:rPr>
              <a:t></a:t>
            </a:r>
            <a:endParaRPr lang="en-US" sz="6000" dirty="0"/>
          </a:p>
        </p:txBody>
      </p:sp>
    </p:spTree>
    <p:extLst>
      <p:ext uri="{BB962C8B-B14F-4D97-AF65-F5344CB8AC3E}">
        <p14:creationId xmlns:p14="http://schemas.microsoft.com/office/powerpoint/2010/main" val="3050309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7285-14DA-4A07-AA83-5E96A125ACC3}"/>
              </a:ext>
            </a:extLst>
          </p:cNvPr>
          <p:cNvSpPr>
            <a:spLocks noGrp="1"/>
          </p:cNvSpPr>
          <p:nvPr>
            <p:ph type="title"/>
          </p:nvPr>
        </p:nvSpPr>
        <p:spPr/>
        <p:txBody>
          <a:bodyPr>
            <a:normAutofit fontScale="90000"/>
          </a:bodyPr>
          <a:lstStyle/>
          <a:p>
            <a:r>
              <a:rPr kumimoji="1" lang="en-US" altLang="ja-JP" dirty="0"/>
              <a:t>De Novo Molecular Systems Engineering</a:t>
            </a:r>
            <a:endParaRPr kumimoji="1" lang="ja-JP" altLang="en-US" dirty="0"/>
          </a:p>
        </p:txBody>
      </p:sp>
      <p:grpSp>
        <p:nvGrpSpPr>
          <p:cNvPr id="20" name="Group 19">
            <a:extLst>
              <a:ext uri="{FF2B5EF4-FFF2-40B4-BE49-F238E27FC236}">
                <a16:creationId xmlns:a16="http://schemas.microsoft.com/office/drawing/2014/main" id="{02B2B892-E7B4-7941-BE78-892364A09D94}"/>
              </a:ext>
            </a:extLst>
          </p:cNvPr>
          <p:cNvGrpSpPr/>
          <p:nvPr/>
        </p:nvGrpSpPr>
        <p:grpSpPr>
          <a:xfrm>
            <a:off x="336993" y="1143000"/>
            <a:ext cx="3076483" cy="2752755"/>
            <a:chOff x="1132379" y="1143000"/>
            <a:chExt cx="3076483" cy="2752755"/>
          </a:xfrm>
        </p:grpSpPr>
        <p:pic>
          <p:nvPicPr>
            <p:cNvPr id="6" name="Picture 5">
              <a:extLst>
                <a:ext uri="{FF2B5EF4-FFF2-40B4-BE49-F238E27FC236}">
                  <a16:creationId xmlns:a16="http://schemas.microsoft.com/office/drawing/2014/main" id="{20ED8B0B-682D-4A42-86A2-3D29EF9F8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732" y="1838355"/>
              <a:ext cx="2362200" cy="1283170"/>
            </a:xfrm>
            <a:prstGeom prst="rect">
              <a:avLst/>
            </a:prstGeom>
          </p:spPr>
        </p:pic>
        <p:sp>
          <p:nvSpPr>
            <p:cNvPr id="7" name="TextBox 6">
              <a:extLst>
                <a:ext uri="{FF2B5EF4-FFF2-40B4-BE49-F238E27FC236}">
                  <a16:creationId xmlns:a16="http://schemas.microsoft.com/office/drawing/2014/main" id="{E7A3F0E6-5093-7349-8649-7460CC104A48}"/>
                </a:ext>
              </a:extLst>
            </p:cNvPr>
            <p:cNvSpPr txBox="1"/>
            <p:nvPr/>
          </p:nvSpPr>
          <p:spPr>
            <a:xfrm>
              <a:off x="1132379" y="1143000"/>
              <a:ext cx="3076483" cy="461665"/>
            </a:xfrm>
            <a:prstGeom prst="rect">
              <a:avLst/>
            </a:prstGeom>
            <a:noFill/>
          </p:spPr>
          <p:txBody>
            <a:bodyPr wrap="none" rtlCol="0">
              <a:spAutoFit/>
            </a:bodyPr>
            <a:lstStyle/>
            <a:p>
              <a:pPr algn="ctr"/>
              <a:r>
                <a:rPr lang="en-US" sz="2400" b="1" dirty="0"/>
                <a:t>synthetic chemistry</a:t>
              </a:r>
            </a:p>
          </p:txBody>
        </p:sp>
        <p:sp>
          <p:nvSpPr>
            <p:cNvPr id="8" name="Rectangle 8">
              <a:extLst>
                <a:ext uri="{FF2B5EF4-FFF2-40B4-BE49-F238E27FC236}">
                  <a16:creationId xmlns:a16="http://schemas.microsoft.com/office/drawing/2014/main" id="{8B51ECD8-3A85-594F-A856-73ACE3A8FA60}"/>
                </a:ext>
              </a:extLst>
            </p:cNvPr>
            <p:cNvSpPr>
              <a:spLocks noChangeArrowheads="1"/>
            </p:cNvSpPr>
            <p:nvPr/>
          </p:nvSpPr>
          <p:spPr bwMode="auto">
            <a:xfrm>
              <a:off x="1603833" y="3308279"/>
              <a:ext cx="1828800" cy="587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1400" dirty="0">
                  <a:solidFill>
                    <a:srgbClr val="0000FF"/>
                  </a:solidFill>
                </a:rPr>
                <a:t>Shirai, … , Tour </a:t>
              </a:r>
            </a:p>
            <a:p>
              <a:pPr marL="342900" indent="-342900" algn="ctr">
                <a:spcBef>
                  <a:spcPct val="20000"/>
                </a:spcBef>
              </a:pPr>
              <a:r>
                <a:rPr lang="en-US" sz="1400" dirty="0">
                  <a:solidFill>
                    <a:srgbClr val="0000FF"/>
                  </a:solidFill>
                </a:rPr>
                <a:t>Nano Letters, 2005</a:t>
              </a:r>
            </a:p>
          </p:txBody>
        </p:sp>
      </p:grpSp>
      <p:grpSp>
        <p:nvGrpSpPr>
          <p:cNvPr id="23" name="Group 22">
            <a:extLst>
              <a:ext uri="{FF2B5EF4-FFF2-40B4-BE49-F238E27FC236}">
                <a16:creationId xmlns:a16="http://schemas.microsoft.com/office/drawing/2014/main" id="{53CD45B2-5716-D540-9860-4866C3E47F85}"/>
              </a:ext>
            </a:extLst>
          </p:cNvPr>
          <p:cNvGrpSpPr/>
          <p:nvPr/>
        </p:nvGrpSpPr>
        <p:grpSpPr>
          <a:xfrm>
            <a:off x="3666142" y="1143000"/>
            <a:ext cx="2302233" cy="2752755"/>
            <a:chOff x="3957881" y="1143000"/>
            <a:chExt cx="2302233" cy="2752755"/>
          </a:xfrm>
        </p:grpSpPr>
        <p:pic>
          <p:nvPicPr>
            <p:cNvPr id="9" name="Picture 8">
              <a:extLst>
                <a:ext uri="{FF2B5EF4-FFF2-40B4-BE49-F238E27FC236}">
                  <a16:creationId xmlns:a16="http://schemas.microsoft.com/office/drawing/2014/main" id="{9F27C137-D2CC-C748-B7F5-F6A36D7E4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607" y="1873570"/>
              <a:ext cx="1574800" cy="1247955"/>
            </a:xfrm>
            <a:prstGeom prst="rect">
              <a:avLst/>
            </a:prstGeom>
          </p:spPr>
        </p:pic>
        <p:sp>
          <p:nvSpPr>
            <p:cNvPr id="10" name="Rectangle 8">
              <a:extLst>
                <a:ext uri="{FF2B5EF4-FFF2-40B4-BE49-F238E27FC236}">
                  <a16:creationId xmlns:a16="http://schemas.microsoft.com/office/drawing/2014/main" id="{192788C3-9BB4-E74A-888C-D3AC8B6AF313}"/>
                </a:ext>
              </a:extLst>
            </p:cNvPr>
            <p:cNvSpPr>
              <a:spLocks noChangeArrowheads="1"/>
            </p:cNvSpPr>
            <p:nvPr/>
          </p:nvSpPr>
          <p:spPr bwMode="auto">
            <a:xfrm>
              <a:off x="4042207" y="3308279"/>
              <a:ext cx="2133600" cy="587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1400" dirty="0">
                  <a:solidFill>
                    <a:srgbClr val="0000FF"/>
                  </a:solidFill>
                </a:rPr>
                <a:t>Huang, </a:t>
              </a:r>
              <a:r>
                <a:rPr lang="en-US" sz="1400" dirty="0" err="1">
                  <a:solidFill>
                    <a:srgbClr val="0000FF"/>
                  </a:solidFill>
                </a:rPr>
                <a:t>Boyken</a:t>
              </a:r>
              <a:r>
                <a:rPr lang="en-US" sz="1400" dirty="0">
                  <a:solidFill>
                    <a:srgbClr val="0000FF"/>
                  </a:solidFill>
                </a:rPr>
                <a:t>, Baker, </a:t>
              </a:r>
            </a:p>
            <a:p>
              <a:pPr marL="342900" indent="-342900" algn="ctr">
                <a:spcBef>
                  <a:spcPct val="20000"/>
                </a:spcBef>
              </a:pPr>
              <a:r>
                <a:rPr lang="en-US" sz="1400" dirty="0">
                  <a:solidFill>
                    <a:srgbClr val="0000FF"/>
                  </a:solidFill>
                </a:rPr>
                <a:t>Nature, 2016</a:t>
              </a:r>
            </a:p>
          </p:txBody>
        </p:sp>
        <p:sp>
          <p:nvSpPr>
            <p:cNvPr id="11" name="TextBox 10">
              <a:extLst>
                <a:ext uri="{FF2B5EF4-FFF2-40B4-BE49-F238E27FC236}">
                  <a16:creationId xmlns:a16="http://schemas.microsoft.com/office/drawing/2014/main" id="{07018EB0-B088-8C43-82D7-232768CEAA18}"/>
                </a:ext>
              </a:extLst>
            </p:cNvPr>
            <p:cNvSpPr txBox="1"/>
            <p:nvPr/>
          </p:nvSpPr>
          <p:spPr>
            <a:xfrm>
              <a:off x="3957881" y="1143000"/>
              <a:ext cx="2302233" cy="461665"/>
            </a:xfrm>
            <a:prstGeom prst="rect">
              <a:avLst/>
            </a:prstGeom>
            <a:noFill/>
          </p:spPr>
          <p:txBody>
            <a:bodyPr wrap="none" rtlCol="0">
              <a:spAutoFit/>
            </a:bodyPr>
            <a:lstStyle/>
            <a:p>
              <a:pPr algn="ctr"/>
              <a:r>
                <a:rPr lang="en-US" sz="2400" b="1" dirty="0"/>
                <a:t>protein design</a:t>
              </a:r>
            </a:p>
          </p:txBody>
        </p:sp>
      </p:grpSp>
      <p:grpSp>
        <p:nvGrpSpPr>
          <p:cNvPr id="22" name="Group 21">
            <a:extLst>
              <a:ext uri="{FF2B5EF4-FFF2-40B4-BE49-F238E27FC236}">
                <a16:creationId xmlns:a16="http://schemas.microsoft.com/office/drawing/2014/main" id="{83E4D438-1FD5-F049-8C2D-B48275CB25BE}"/>
              </a:ext>
            </a:extLst>
          </p:cNvPr>
          <p:cNvGrpSpPr/>
          <p:nvPr/>
        </p:nvGrpSpPr>
        <p:grpSpPr>
          <a:xfrm>
            <a:off x="6463915" y="1143000"/>
            <a:ext cx="2133600" cy="2752755"/>
            <a:chOff x="6023407" y="1143000"/>
            <a:chExt cx="2133600" cy="2752755"/>
          </a:xfrm>
        </p:grpSpPr>
        <p:pic>
          <p:nvPicPr>
            <p:cNvPr id="12" name="Picture 11">
              <a:extLst>
                <a:ext uri="{FF2B5EF4-FFF2-40B4-BE49-F238E27FC236}">
                  <a16:creationId xmlns:a16="http://schemas.microsoft.com/office/drawing/2014/main" id="{471C158D-8F80-0E43-AA6B-893E0E02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255" y="1683250"/>
              <a:ext cx="1409256" cy="1593380"/>
            </a:xfrm>
            <a:prstGeom prst="rect">
              <a:avLst/>
            </a:prstGeom>
          </p:spPr>
        </p:pic>
        <p:sp>
          <p:nvSpPr>
            <p:cNvPr id="13" name="TextBox 12">
              <a:extLst>
                <a:ext uri="{FF2B5EF4-FFF2-40B4-BE49-F238E27FC236}">
                  <a16:creationId xmlns:a16="http://schemas.microsoft.com/office/drawing/2014/main" id="{B0EF7EFC-F1DF-7E4A-82A6-C98C414CA8F3}"/>
                </a:ext>
              </a:extLst>
            </p:cNvPr>
            <p:cNvSpPr txBox="1"/>
            <p:nvPr/>
          </p:nvSpPr>
          <p:spPr>
            <a:xfrm>
              <a:off x="6110546" y="1143000"/>
              <a:ext cx="1917321" cy="461665"/>
            </a:xfrm>
            <a:prstGeom prst="rect">
              <a:avLst/>
            </a:prstGeom>
            <a:noFill/>
          </p:spPr>
          <p:txBody>
            <a:bodyPr wrap="none" rtlCol="0">
              <a:spAutoFit/>
            </a:bodyPr>
            <a:lstStyle/>
            <a:p>
              <a:pPr algn="ctr"/>
              <a:r>
                <a:rPr lang="en-US" sz="2400" b="1" dirty="0"/>
                <a:t>RNA design</a:t>
              </a:r>
            </a:p>
          </p:txBody>
        </p:sp>
        <p:sp>
          <p:nvSpPr>
            <p:cNvPr id="14" name="Rectangle 8">
              <a:extLst>
                <a:ext uri="{FF2B5EF4-FFF2-40B4-BE49-F238E27FC236}">
                  <a16:creationId xmlns:a16="http://schemas.microsoft.com/office/drawing/2014/main" id="{891D06D5-23C9-6945-B257-CD210619CDA2}"/>
                </a:ext>
              </a:extLst>
            </p:cNvPr>
            <p:cNvSpPr>
              <a:spLocks noChangeArrowheads="1"/>
            </p:cNvSpPr>
            <p:nvPr/>
          </p:nvSpPr>
          <p:spPr bwMode="auto">
            <a:xfrm>
              <a:off x="6023407" y="3308279"/>
              <a:ext cx="2133600" cy="587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1400" dirty="0">
                  <a:solidFill>
                    <a:srgbClr val="0000FF"/>
                  </a:solidFill>
                </a:rPr>
                <a:t>Geary, …, Jaeger, </a:t>
              </a:r>
            </a:p>
            <a:p>
              <a:pPr marL="342900" indent="-342900" algn="ctr">
                <a:spcBef>
                  <a:spcPct val="20000"/>
                </a:spcBef>
              </a:pPr>
              <a:r>
                <a:rPr lang="en-US" sz="1400" dirty="0">
                  <a:solidFill>
                    <a:srgbClr val="0000FF"/>
                  </a:solidFill>
                </a:rPr>
                <a:t>Nano Letters, 2017</a:t>
              </a:r>
            </a:p>
          </p:txBody>
        </p:sp>
      </p:grpSp>
      <p:grpSp>
        <p:nvGrpSpPr>
          <p:cNvPr id="21" name="Group 20">
            <a:extLst>
              <a:ext uri="{FF2B5EF4-FFF2-40B4-BE49-F238E27FC236}">
                <a16:creationId xmlns:a16="http://schemas.microsoft.com/office/drawing/2014/main" id="{DE3AF1C9-FFC1-5048-B857-CCD94F937EB0}"/>
              </a:ext>
            </a:extLst>
          </p:cNvPr>
          <p:cNvGrpSpPr/>
          <p:nvPr/>
        </p:nvGrpSpPr>
        <p:grpSpPr>
          <a:xfrm>
            <a:off x="9177362" y="1143000"/>
            <a:ext cx="2434793" cy="2752755"/>
            <a:chOff x="7928407" y="1143000"/>
            <a:chExt cx="2434793" cy="2752755"/>
          </a:xfrm>
        </p:grpSpPr>
        <p:pic>
          <p:nvPicPr>
            <p:cNvPr id="15" name="Picture 14">
              <a:extLst>
                <a:ext uri="{FF2B5EF4-FFF2-40B4-BE49-F238E27FC236}">
                  <a16:creationId xmlns:a16="http://schemas.microsoft.com/office/drawing/2014/main" id="{EB72B421-3775-9D45-9334-4E5AC2768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8407" y="1537287"/>
              <a:ext cx="2434793" cy="1826095"/>
            </a:xfrm>
            <a:prstGeom prst="rect">
              <a:avLst/>
            </a:prstGeom>
          </p:spPr>
        </p:pic>
        <p:sp>
          <p:nvSpPr>
            <p:cNvPr id="16" name="TextBox 15">
              <a:extLst>
                <a:ext uri="{FF2B5EF4-FFF2-40B4-BE49-F238E27FC236}">
                  <a16:creationId xmlns:a16="http://schemas.microsoft.com/office/drawing/2014/main" id="{4E70DAB9-BCAB-874E-9495-6F170701161D}"/>
                </a:ext>
              </a:extLst>
            </p:cNvPr>
            <p:cNvSpPr txBox="1"/>
            <p:nvPr/>
          </p:nvSpPr>
          <p:spPr>
            <a:xfrm>
              <a:off x="8188622" y="1143000"/>
              <a:ext cx="1917321" cy="461665"/>
            </a:xfrm>
            <a:prstGeom prst="rect">
              <a:avLst/>
            </a:prstGeom>
            <a:noFill/>
          </p:spPr>
          <p:txBody>
            <a:bodyPr wrap="none" rtlCol="0">
              <a:spAutoFit/>
            </a:bodyPr>
            <a:lstStyle/>
            <a:p>
              <a:pPr algn="ctr"/>
              <a:r>
                <a:rPr lang="en-US" sz="2400" b="1" dirty="0"/>
                <a:t>DNA design</a:t>
              </a:r>
            </a:p>
          </p:txBody>
        </p:sp>
        <p:sp>
          <p:nvSpPr>
            <p:cNvPr id="17" name="Rectangle 8">
              <a:extLst>
                <a:ext uri="{FF2B5EF4-FFF2-40B4-BE49-F238E27FC236}">
                  <a16:creationId xmlns:a16="http://schemas.microsoft.com/office/drawing/2014/main" id="{62839937-8890-C84B-B392-C7D407953AD4}"/>
                </a:ext>
              </a:extLst>
            </p:cNvPr>
            <p:cNvSpPr>
              <a:spLocks noChangeArrowheads="1"/>
            </p:cNvSpPr>
            <p:nvPr/>
          </p:nvSpPr>
          <p:spPr bwMode="auto">
            <a:xfrm>
              <a:off x="8084503" y="3308279"/>
              <a:ext cx="2133600" cy="587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1400" dirty="0" err="1">
                  <a:solidFill>
                    <a:srgbClr val="0000FF"/>
                  </a:solidFill>
                </a:rPr>
                <a:t>Wagenbauer</a:t>
              </a:r>
              <a:r>
                <a:rPr lang="en-US" sz="1400" dirty="0">
                  <a:solidFill>
                    <a:srgbClr val="0000FF"/>
                  </a:solidFill>
                </a:rPr>
                <a:t>, </a:t>
              </a:r>
              <a:r>
                <a:rPr lang="en-US" sz="1400" dirty="0" err="1">
                  <a:solidFill>
                    <a:srgbClr val="0000FF"/>
                  </a:solidFill>
                </a:rPr>
                <a:t>Sigl</a:t>
              </a:r>
              <a:r>
                <a:rPr lang="en-US" sz="1400" dirty="0">
                  <a:solidFill>
                    <a:srgbClr val="0000FF"/>
                  </a:solidFill>
                </a:rPr>
                <a:t>, Dietz, </a:t>
              </a:r>
            </a:p>
            <a:p>
              <a:pPr marL="342900" indent="-342900" algn="ctr">
                <a:spcBef>
                  <a:spcPct val="20000"/>
                </a:spcBef>
              </a:pPr>
              <a:r>
                <a:rPr lang="en-US" sz="1400" dirty="0">
                  <a:solidFill>
                    <a:srgbClr val="0000FF"/>
                  </a:solidFill>
                </a:rPr>
                <a:t>Nature, 2017</a:t>
              </a:r>
            </a:p>
          </p:txBody>
        </p:sp>
      </p:grpSp>
      <p:sp>
        <p:nvSpPr>
          <p:cNvPr id="18" name="TextBox 17">
            <a:extLst>
              <a:ext uri="{FF2B5EF4-FFF2-40B4-BE49-F238E27FC236}">
                <a16:creationId xmlns:a16="http://schemas.microsoft.com/office/drawing/2014/main" id="{8093D028-7743-9249-991A-1A78C3BC0D59}"/>
              </a:ext>
            </a:extLst>
          </p:cNvPr>
          <p:cNvSpPr txBox="1"/>
          <p:nvPr/>
        </p:nvSpPr>
        <p:spPr>
          <a:xfrm>
            <a:off x="2603698" y="4145340"/>
            <a:ext cx="6984604" cy="1569660"/>
          </a:xfrm>
          <a:prstGeom prst="rect">
            <a:avLst/>
          </a:prstGeom>
          <a:solidFill>
            <a:schemeClr val="bg2">
              <a:lumMod val="90000"/>
            </a:schemeClr>
          </a:solidFill>
          <a:ln w="38100">
            <a:solidFill>
              <a:schemeClr val="accent1">
                <a:shade val="50000"/>
              </a:schemeClr>
            </a:solidFill>
          </a:ln>
        </p:spPr>
        <p:txBody>
          <a:bodyPr wrap="none" rtlCol="0">
            <a:spAutoFit/>
          </a:bodyPr>
          <a:lstStyle/>
          <a:p>
            <a:pPr algn="ctr"/>
            <a:r>
              <a:rPr lang="en-US" sz="2400" dirty="0"/>
              <a:t>Nucleic acids are especially suitable for exploring </a:t>
            </a:r>
          </a:p>
          <a:p>
            <a:pPr algn="ctr"/>
            <a:r>
              <a:rPr lang="en-US" sz="2400" dirty="0"/>
              <a:t>the fundamental principles of </a:t>
            </a:r>
          </a:p>
          <a:p>
            <a:pPr algn="ctr"/>
            <a:r>
              <a:rPr lang="en-US" sz="2400" dirty="0"/>
              <a:t>information-based molecular systems </a:t>
            </a:r>
          </a:p>
          <a:p>
            <a:pPr algn="ctr"/>
            <a:r>
              <a:rPr lang="en-US" sz="2400" dirty="0"/>
              <a:t>and molecular programming</a:t>
            </a:r>
          </a:p>
        </p:txBody>
      </p:sp>
      <p:sp>
        <p:nvSpPr>
          <p:cNvPr id="19" name="TextBox 18">
            <a:extLst>
              <a:ext uri="{FF2B5EF4-FFF2-40B4-BE49-F238E27FC236}">
                <a16:creationId xmlns:a16="http://schemas.microsoft.com/office/drawing/2014/main" id="{1100521B-7B4D-0242-9BF1-D1435D6C535C}"/>
              </a:ext>
            </a:extLst>
          </p:cNvPr>
          <p:cNvSpPr txBox="1"/>
          <p:nvPr/>
        </p:nvSpPr>
        <p:spPr>
          <a:xfrm>
            <a:off x="1109891" y="5943600"/>
            <a:ext cx="9972218" cy="461665"/>
          </a:xfrm>
          <a:prstGeom prst="rect">
            <a:avLst/>
          </a:prstGeom>
          <a:noFill/>
        </p:spPr>
        <p:txBody>
          <a:bodyPr wrap="none" rtlCol="0">
            <a:spAutoFit/>
          </a:bodyPr>
          <a:lstStyle/>
          <a:p>
            <a:pPr algn="ctr"/>
            <a:r>
              <a:rPr lang="en-US" sz="2400" b="1" dirty="0"/>
              <a:t>structural DNA nanotechnology and dynamic DNA nanotechnology</a:t>
            </a:r>
          </a:p>
        </p:txBody>
      </p:sp>
    </p:spTree>
    <p:extLst>
      <p:ext uri="{BB962C8B-B14F-4D97-AF65-F5344CB8AC3E}">
        <p14:creationId xmlns:p14="http://schemas.microsoft.com/office/powerpoint/2010/main" val="1657174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C49-81A7-4A0B-9698-3AD8B8F27359}"/>
              </a:ext>
            </a:extLst>
          </p:cNvPr>
          <p:cNvSpPr>
            <a:spLocks noGrp="1"/>
          </p:cNvSpPr>
          <p:nvPr>
            <p:ph type="title"/>
          </p:nvPr>
        </p:nvSpPr>
        <p:spPr>
          <a:xfrm>
            <a:off x="381002" y="365125"/>
            <a:ext cx="11429996" cy="701675"/>
          </a:xfrm>
        </p:spPr>
        <p:txBody>
          <a:bodyPr>
            <a:normAutofit fontScale="90000"/>
          </a:bodyPr>
          <a:lstStyle/>
          <a:p>
            <a:r>
              <a:rPr kumimoji="1" lang="en-US" altLang="ja-JP" dirty="0"/>
              <a:t>DNA as an Engineering Material</a:t>
            </a:r>
            <a:endParaRPr kumimoji="1" lang="ja-JP" altLang="en-US" dirty="0"/>
          </a:p>
        </p:txBody>
      </p:sp>
      <p:sp>
        <p:nvSpPr>
          <p:cNvPr id="108" name="TextBox 107">
            <a:extLst>
              <a:ext uri="{FF2B5EF4-FFF2-40B4-BE49-F238E27FC236}">
                <a16:creationId xmlns:a16="http://schemas.microsoft.com/office/drawing/2014/main" id="{B8F577CF-7041-6B48-8A64-C283BCBC1E50}"/>
              </a:ext>
            </a:extLst>
          </p:cNvPr>
          <p:cNvSpPr txBox="1"/>
          <p:nvPr/>
        </p:nvSpPr>
        <p:spPr>
          <a:xfrm>
            <a:off x="445142" y="3615591"/>
            <a:ext cx="3209929" cy="830997"/>
          </a:xfrm>
          <a:prstGeom prst="rect">
            <a:avLst/>
          </a:prstGeom>
          <a:noFill/>
        </p:spPr>
        <p:txBody>
          <a:bodyPr wrap="square" rtlCol="0">
            <a:spAutoFit/>
          </a:bodyPr>
          <a:lstStyle/>
          <a:p>
            <a:pPr algn="ctr"/>
            <a:r>
              <a:rPr lang="en-US" sz="2400" b="1" dirty="0" err="1"/>
              <a:t>Nadrian</a:t>
            </a:r>
            <a:r>
              <a:rPr lang="en-US" sz="2400" b="1" dirty="0"/>
              <a:t> C. Seeman</a:t>
            </a:r>
          </a:p>
          <a:p>
            <a:pPr algn="ctr"/>
            <a:r>
              <a:rPr lang="en-US" sz="2400" b="1" dirty="0"/>
              <a:t>1945-2021</a:t>
            </a:r>
          </a:p>
        </p:txBody>
      </p:sp>
      <p:sp>
        <p:nvSpPr>
          <p:cNvPr id="109" name="TextBox 108">
            <a:extLst>
              <a:ext uri="{FF2B5EF4-FFF2-40B4-BE49-F238E27FC236}">
                <a16:creationId xmlns:a16="http://schemas.microsoft.com/office/drawing/2014/main" id="{F9DC17E6-FB96-3749-A57B-4FFA114D0B53}"/>
              </a:ext>
            </a:extLst>
          </p:cNvPr>
          <p:cNvSpPr txBox="1"/>
          <p:nvPr/>
        </p:nvSpPr>
        <p:spPr>
          <a:xfrm>
            <a:off x="4316704" y="5589927"/>
            <a:ext cx="7494294" cy="830997"/>
          </a:xfrm>
          <a:prstGeom prst="rect">
            <a:avLst/>
          </a:prstGeom>
          <a:noFill/>
        </p:spPr>
        <p:txBody>
          <a:bodyPr wrap="square" rtlCol="0">
            <a:spAutoFit/>
          </a:bodyPr>
          <a:lstStyle/>
          <a:p>
            <a:pPr algn="ctr"/>
            <a:r>
              <a:rPr lang="en-US" sz="2400" b="1" dirty="0"/>
              <a:t>Watson-Crick base-pairing</a:t>
            </a:r>
          </a:p>
          <a:p>
            <a:pPr algn="ctr"/>
            <a:r>
              <a:rPr lang="en-US" sz="2400" b="1" dirty="0"/>
              <a:t>can be used to program self-assembly</a:t>
            </a:r>
          </a:p>
        </p:txBody>
      </p:sp>
      <p:pic>
        <p:nvPicPr>
          <p:cNvPr id="10" name="Picture 3">
            <a:extLst>
              <a:ext uri="{FF2B5EF4-FFF2-40B4-BE49-F238E27FC236}">
                <a16:creationId xmlns:a16="http://schemas.microsoft.com/office/drawing/2014/main" id="{6DE03C80-3D02-1C44-9E84-03600C250140}"/>
              </a:ext>
            </a:extLst>
          </p:cNvPr>
          <p:cNvPicPr>
            <a:picLocks noChangeAspect="1" noChangeArrowheads="1"/>
          </p:cNvPicPr>
          <p:nvPr/>
        </p:nvPicPr>
        <p:blipFill rotWithShape="1">
          <a:blip r:embed="rId3"/>
          <a:srcRect l="17242" r="24138" b="12810"/>
          <a:stretch/>
        </p:blipFill>
        <p:spPr bwMode="auto">
          <a:xfrm>
            <a:off x="990600" y="1219200"/>
            <a:ext cx="2133600" cy="2384612"/>
          </a:xfrm>
          <a:prstGeom prst="rect">
            <a:avLst/>
          </a:prstGeom>
          <a:noFill/>
          <a:ln w="9525">
            <a:noFill/>
            <a:miter lim="800000"/>
            <a:headEnd/>
            <a:tailEnd/>
          </a:ln>
        </p:spPr>
      </p:pic>
      <p:pic>
        <p:nvPicPr>
          <p:cNvPr id="4" name="Picture 3">
            <a:extLst>
              <a:ext uri="{FF2B5EF4-FFF2-40B4-BE49-F238E27FC236}">
                <a16:creationId xmlns:a16="http://schemas.microsoft.com/office/drawing/2014/main" id="{2A7EC7A2-C477-1547-B314-21CBF43626BA}"/>
              </a:ext>
            </a:extLst>
          </p:cNvPr>
          <p:cNvPicPr>
            <a:picLocks noChangeAspect="1"/>
          </p:cNvPicPr>
          <p:nvPr/>
        </p:nvPicPr>
        <p:blipFill rotWithShape="1">
          <a:blip r:embed="rId4">
            <a:extLst>
              <a:ext uri="{28A0092B-C50C-407E-A947-70E740481C1C}">
                <a14:useLocalDpi xmlns:a14="http://schemas.microsoft.com/office/drawing/2010/main" val="0"/>
              </a:ext>
            </a:extLst>
          </a:blip>
          <a:srcRect l="22223" t="3334" r="26666" b="24509"/>
          <a:stretch/>
        </p:blipFill>
        <p:spPr>
          <a:xfrm>
            <a:off x="152400" y="4431825"/>
            <a:ext cx="1340712" cy="1892776"/>
          </a:xfrm>
          <a:prstGeom prst="rect">
            <a:avLst/>
          </a:prstGeom>
        </p:spPr>
      </p:pic>
      <p:pic>
        <p:nvPicPr>
          <p:cNvPr id="11" name="Picture 10">
            <a:extLst>
              <a:ext uri="{FF2B5EF4-FFF2-40B4-BE49-F238E27FC236}">
                <a16:creationId xmlns:a16="http://schemas.microsoft.com/office/drawing/2014/main" id="{A2265B68-70C4-D14D-93B1-3A705E68C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455" y="4471260"/>
            <a:ext cx="2572908" cy="1709398"/>
          </a:xfrm>
          <a:prstGeom prst="rect">
            <a:avLst/>
          </a:prstGeom>
        </p:spPr>
      </p:pic>
      <p:pic>
        <p:nvPicPr>
          <p:cNvPr id="17" name="Picture 82" descr="triplebigSep">
            <a:extLst>
              <a:ext uri="{FF2B5EF4-FFF2-40B4-BE49-F238E27FC236}">
                <a16:creationId xmlns:a16="http://schemas.microsoft.com/office/drawing/2014/main" id="{DDBDB54F-B875-9D42-AC20-A6EF67ED8886}"/>
              </a:ext>
            </a:extLst>
          </p:cNvPr>
          <p:cNvPicPr preferRelativeResize="0">
            <a:picLocks noChangeAspect="1" noChangeArrowheads="1"/>
          </p:cNvPicPr>
          <p:nvPr/>
        </p:nvPicPr>
        <p:blipFill>
          <a:blip r:embed="rId6"/>
          <a:srcRect/>
          <a:stretch>
            <a:fillRect/>
          </a:stretch>
        </p:blipFill>
        <p:spPr bwMode="auto">
          <a:xfrm>
            <a:off x="4649788" y="1996451"/>
            <a:ext cx="2620963" cy="2587625"/>
          </a:xfrm>
          <a:prstGeom prst="rect">
            <a:avLst/>
          </a:prstGeom>
          <a:noFill/>
          <a:ln w="9525">
            <a:noFill/>
            <a:miter lim="800000"/>
            <a:headEnd/>
            <a:tailEnd/>
          </a:ln>
        </p:spPr>
      </p:pic>
      <p:pic>
        <p:nvPicPr>
          <p:cNvPr id="18" name="Picture 83" descr="triplebig">
            <a:extLst>
              <a:ext uri="{FF2B5EF4-FFF2-40B4-BE49-F238E27FC236}">
                <a16:creationId xmlns:a16="http://schemas.microsoft.com/office/drawing/2014/main" id="{A5BD7FF2-5CB6-794B-9FF4-93A3DD887373}"/>
              </a:ext>
            </a:extLst>
          </p:cNvPr>
          <p:cNvPicPr preferRelativeResize="0">
            <a:picLocks noChangeAspect="1" noChangeArrowheads="1"/>
          </p:cNvPicPr>
          <p:nvPr/>
        </p:nvPicPr>
        <p:blipFill>
          <a:blip r:embed="rId7"/>
          <a:srcRect/>
          <a:stretch>
            <a:fillRect/>
          </a:stretch>
        </p:blipFill>
        <p:spPr bwMode="auto">
          <a:xfrm>
            <a:off x="8596368" y="2072651"/>
            <a:ext cx="2620963" cy="2543175"/>
          </a:xfrm>
          <a:prstGeom prst="rect">
            <a:avLst/>
          </a:prstGeom>
          <a:noFill/>
          <a:ln w="9525">
            <a:noFill/>
            <a:miter lim="800000"/>
            <a:headEnd/>
            <a:tailEnd/>
          </a:ln>
        </p:spPr>
      </p:pic>
      <p:sp>
        <p:nvSpPr>
          <p:cNvPr id="20" name="Text Box 84">
            <a:extLst>
              <a:ext uri="{FF2B5EF4-FFF2-40B4-BE49-F238E27FC236}">
                <a16:creationId xmlns:a16="http://schemas.microsoft.com/office/drawing/2014/main" id="{7F642F5B-977E-944D-8B70-45CE177325EB}"/>
              </a:ext>
            </a:extLst>
          </p:cNvPr>
          <p:cNvSpPr txBox="1">
            <a:spLocks noChangeAspect="1" noChangeArrowheads="1"/>
          </p:cNvSpPr>
          <p:nvPr/>
        </p:nvSpPr>
        <p:spPr bwMode="auto">
          <a:xfrm rot="1800000">
            <a:off x="4573589" y="4282452"/>
            <a:ext cx="1276350" cy="366713"/>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GATTACA</a:t>
            </a:r>
          </a:p>
        </p:txBody>
      </p:sp>
      <p:sp>
        <p:nvSpPr>
          <p:cNvPr id="21" name="Text Box 85">
            <a:extLst>
              <a:ext uri="{FF2B5EF4-FFF2-40B4-BE49-F238E27FC236}">
                <a16:creationId xmlns:a16="http://schemas.microsoft.com/office/drawing/2014/main" id="{515A3334-B05F-9A46-B7C9-A4374DF58C8D}"/>
              </a:ext>
            </a:extLst>
          </p:cNvPr>
          <p:cNvSpPr txBox="1">
            <a:spLocks noChangeAspect="1" noChangeArrowheads="1"/>
          </p:cNvSpPr>
          <p:nvPr/>
        </p:nvSpPr>
        <p:spPr bwMode="auto">
          <a:xfrm rot="1800000">
            <a:off x="6086476" y="1782139"/>
            <a:ext cx="1250950" cy="366713"/>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CTAATGT</a:t>
            </a:r>
          </a:p>
        </p:txBody>
      </p:sp>
      <p:sp>
        <p:nvSpPr>
          <p:cNvPr id="22" name="Text Box 86">
            <a:extLst>
              <a:ext uri="{FF2B5EF4-FFF2-40B4-BE49-F238E27FC236}">
                <a16:creationId xmlns:a16="http://schemas.microsoft.com/office/drawing/2014/main" id="{739B55A9-3ACA-DB47-A901-C2F6D2A46188}"/>
              </a:ext>
            </a:extLst>
          </p:cNvPr>
          <p:cNvSpPr txBox="1">
            <a:spLocks noChangeAspect="1" noChangeArrowheads="1"/>
          </p:cNvSpPr>
          <p:nvPr/>
        </p:nvSpPr>
        <p:spPr bwMode="auto">
          <a:xfrm rot="19800000">
            <a:off x="4649789" y="1767851"/>
            <a:ext cx="1322388" cy="369888"/>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TAGGCAG</a:t>
            </a:r>
          </a:p>
        </p:txBody>
      </p:sp>
      <p:sp>
        <p:nvSpPr>
          <p:cNvPr id="24" name="Text Box 87">
            <a:extLst>
              <a:ext uri="{FF2B5EF4-FFF2-40B4-BE49-F238E27FC236}">
                <a16:creationId xmlns:a16="http://schemas.microsoft.com/office/drawing/2014/main" id="{51D8DD34-C62B-5F4B-9439-1951690A742C}"/>
              </a:ext>
            </a:extLst>
          </p:cNvPr>
          <p:cNvSpPr txBox="1">
            <a:spLocks noChangeAspect="1" noChangeArrowheads="1"/>
          </p:cNvSpPr>
          <p:nvPr/>
        </p:nvSpPr>
        <p:spPr bwMode="auto">
          <a:xfrm rot="19800000">
            <a:off x="6188076" y="4287214"/>
            <a:ext cx="1282700" cy="369888"/>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ATCCGTC</a:t>
            </a:r>
          </a:p>
        </p:txBody>
      </p:sp>
      <p:sp>
        <p:nvSpPr>
          <p:cNvPr id="25" name="Text Box 88">
            <a:extLst>
              <a:ext uri="{FF2B5EF4-FFF2-40B4-BE49-F238E27FC236}">
                <a16:creationId xmlns:a16="http://schemas.microsoft.com/office/drawing/2014/main" id="{DADABDC5-4118-E74B-9D40-726944385B0E}"/>
              </a:ext>
            </a:extLst>
          </p:cNvPr>
          <p:cNvSpPr txBox="1">
            <a:spLocks noChangeAspect="1" noChangeArrowheads="1"/>
          </p:cNvSpPr>
          <p:nvPr/>
        </p:nvSpPr>
        <p:spPr bwMode="auto">
          <a:xfrm rot="16200000">
            <a:off x="6740526" y="3015626"/>
            <a:ext cx="1339850" cy="366713"/>
          </a:xfrm>
          <a:prstGeom prst="rect">
            <a:avLst/>
          </a:prstGeom>
          <a:noFill/>
          <a:ln w="9525">
            <a:noFill/>
            <a:miter lim="800000"/>
            <a:headEnd/>
            <a:tailEnd/>
          </a:ln>
        </p:spPr>
        <p:txBody>
          <a:bodyPr>
            <a:prstTxWarp prst="textNoShape">
              <a:avLst/>
            </a:prstTxWarp>
            <a:spAutoFit/>
          </a:bodyPr>
          <a:lstStyle/>
          <a:p>
            <a:pPr eaLnBrk="0" hangingPunct="0"/>
            <a:r>
              <a:rPr lang="en-US" altLang="zh-CN" dirty="0"/>
              <a:t>ACTGGTG</a:t>
            </a:r>
          </a:p>
        </p:txBody>
      </p:sp>
      <p:sp>
        <p:nvSpPr>
          <p:cNvPr id="26" name="Text Box 89">
            <a:extLst>
              <a:ext uri="{FF2B5EF4-FFF2-40B4-BE49-F238E27FC236}">
                <a16:creationId xmlns:a16="http://schemas.microsoft.com/office/drawing/2014/main" id="{F3AB7C46-74D4-5E4C-BB96-C02E9412A410}"/>
              </a:ext>
            </a:extLst>
          </p:cNvPr>
          <p:cNvSpPr txBox="1">
            <a:spLocks noChangeAspect="1" noChangeArrowheads="1"/>
          </p:cNvSpPr>
          <p:nvPr/>
        </p:nvSpPr>
        <p:spPr bwMode="auto">
          <a:xfrm rot="16200000">
            <a:off x="3871913" y="3077539"/>
            <a:ext cx="1312863" cy="369888"/>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TGACCAC</a:t>
            </a:r>
          </a:p>
        </p:txBody>
      </p:sp>
      <p:sp>
        <p:nvSpPr>
          <p:cNvPr id="27" name="Text Box 90">
            <a:extLst>
              <a:ext uri="{FF2B5EF4-FFF2-40B4-BE49-F238E27FC236}">
                <a16:creationId xmlns:a16="http://schemas.microsoft.com/office/drawing/2014/main" id="{5D98A8A9-2B19-524B-9A71-08AC9F69051E}"/>
              </a:ext>
            </a:extLst>
          </p:cNvPr>
          <p:cNvSpPr txBox="1">
            <a:spLocks noChangeAspect="1" noChangeArrowheads="1"/>
          </p:cNvSpPr>
          <p:nvPr/>
        </p:nvSpPr>
        <p:spPr bwMode="auto">
          <a:xfrm rot="1800000">
            <a:off x="9940981" y="4220539"/>
            <a:ext cx="1276350" cy="366713"/>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GATTACA</a:t>
            </a:r>
          </a:p>
        </p:txBody>
      </p:sp>
      <p:sp>
        <p:nvSpPr>
          <p:cNvPr id="28" name="Text Box 91">
            <a:extLst>
              <a:ext uri="{FF2B5EF4-FFF2-40B4-BE49-F238E27FC236}">
                <a16:creationId xmlns:a16="http://schemas.microsoft.com/office/drawing/2014/main" id="{76755243-9868-E543-88E2-D41131C0A21D}"/>
              </a:ext>
            </a:extLst>
          </p:cNvPr>
          <p:cNvSpPr txBox="1">
            <a:spLocks noChangeAspect="1" noChangeArrowheads="1"/>
          </p:cNvSpPr>
          <p:nvPr/>
        </p:nvSpPr>
        <p:spPr bwMode="auto">
          <a:xfrm rot="1800000">
            <a:off x="10247369" y="3485527"/>
            <a:ext cx="1250950" cy="366713"/>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CTAATGT</a:t>
            </a:r>
          </a:p>
        </p:txBody>
      </p:sp>
      <p:sp>
        <p:nvSpPr>
          <p:cNvPr id="29" name="Text Box 92">
            <a:extLst>
              <a:ext uri="{FF2B5EF4-FFF2-40B4-BE49-F238E27FC236}">
                <a16:creationId xmlns:a16="http://schemas.microsoft.com/office/drawing/2014/main" id="{E3C53995-31E6-B241-B0A4-FCA70C20F89C}"/>
              </a:ext>
            </a:extLst>
          </p:cNvPr>
          <p:cNvSpPr txBox="1">
            <a:spLocks noChangeAspect="1" noChangeArrowheads="1"/>
          </p:cNvSpPr>
          <p:nvPr/>
        </p:nvSpPr>
        <p:spPr bwMode="auto">
          <a:xfrm rot="19800000">
            <a:off x="8686856" y="4223714"/>
            <a:ext cx="1282700" cy="369888"/>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ATCCGTC</a:t>
            </a:r>
          </a:p>
        </p:txBody>
      </p:sp>
      <p:sp>
        <p:nvSpPr>
          <p:cNvPr id="30" name="Text Box 93">
            <a:extLst>
              <a:ext uri="{FF2B5EF4-FFF2-40B4-BE49-F238E27FC236}">
                <a16:creationId xmlns:a16="http://schemas.microsoft.com/office/drawing/2014/main" id="{79B7CF97-1CC9-3E4D-8D55-5E2AC1C9B847}"/>
              </a:ext>
            </a:extLst>
          </p:cNvPr>
          <p:cNvSpPr txBox="1">
            <a:spLocks noChangeAspect="1" noChangeArrowheads="1"/>
          </p:cNvSpPr>
          <p:nvPr/>
        </p:nvSpPr>
        <p:spPr bwMode="auto">
          <a:xfrm rot="16200000">
            <a:off x="8805919" y="2513976"/>
            <a:ext cx="1373188" cy="369888"/>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 TGACCAC</a:t>
            </a:r>
          </a:p>
        </p:txBody>
      </p:sp>
      <p:sp>
        <p:nvSpPr>
          <p:cNvPr id="31" name="Text Box 94">
            <a:extLst>
              <a:ext uri="{FF2B5EF4-FFF2-40B4-BE49-F238E27FC236}">
                <a16:creationId xmlns:a16="http://schemas.microsoft.com/office/drawing/2014/main" id="{311523F3-4B9C-8447-902C-8F3607EE95DB}"/>
              </a:ext>
            </a:extLst>
          </p:cNvPr>
          <p:cNvSpPr txBox="1">
            <a:spLocks noChangeAspect="1" noChangeArrowheads="1"/>
          </p:cNvSpPr>
          <p:nvPr/>
        </p:nvSpPr>
        <p:spPr bwMode="auto">
          <a:xfrm rot="16200000">
            <a:off x="9793344" y="2433014"/>
            <a:ext cx="1325563" cy="369888"/>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ACTGGTG</a:t>
            </a:r>
          </a:p>
        </p:txBody>
      </p:sp>
      <p:sp>
        <p:nvSpPr>
          <p:cNvPr id="32" name="Text Box 95">
            <a:extLst>
              <a:ext uri="{FF2B5EF4-FFF2-40B4-BE49-F238E27FC236}">
                <a16:creationId xmlns:a16="http://schemas.microsoft.com/office/drawing/2014/main" id="{C4A2578B-3E77-8644-B137-86FF2C4AEAF7}"/>
              </a:ext>
            </a:extLst>
          </p:cNvPr>
          <p:cNvSpPr txBox="1">
            <a:spLocks noChangeAspect="1" noChangeArrowheads="1"/>
          </p:cNvSpPr>
          <p:nvPr/>
        </p:nvSpPr>
        <p:spPr bwMode="auto">
          <a:xfrm rot="19800000">
            <a:off x="8312206" y="3471239"/>
            <a:ext cx="1322388" cy="369888"/>
          </a:xfrm>
          <a:prstGeom prst="rect">
            <a:avLst/>
          </a:prstGeom>
          <a:noFill/>
          <a:ln w="9525">
            <a:noFill/>
            <a:miter lim="800000"/>
            <a:headEnd/>
            <a:tailEnd/>
          </a:ln>
        </p:spPr>
        <p:txBody>
          <a:bodyPr wrap="none">
            <a:prstTxWarp prst="textNoShape">
              <a:avLst/>
            </a:prstTxWarp>
            <a:spAutoFit/>
          </a:bodyPr>
          <a:lstStyle/>
          <a:p>
            <a:pPr eaLnBrk="0" hangingPunct="0"/>
            <a:r>
              <a:rPr lang="en-US" altLang="zh-CN" dirty="0"/>
              <a:t>TAGGCAG</a:t>
            </a:r>
          </a:p>
        </p:txBody>
      </p:sp>
      <p:sp>
        <p:nvSpPr>
          <p:cNvPr id="33" name="Text Box 96">
            <a:extLst>
              <a:ext uri="{FF2B5EF4-FFF2-40B4-BE49-F238E27FC236}">
                <a16:creationId xmlns:a16="http://schemas.microsoft.com/office/drawing/2014/main" id="{07A2F63B-FDB2-1A43-B78F-4D20558A302D}"/>
              </a:ext>
            </a:extLst>
          </p:cNvPr>
          <p:cNvSpPr txBox="1">
            <a:spLocks noChangeArrowheads="1"/>
          </p:cNvSpPr>
          <p:nvPr/>
        </p:nvSpPr>
        <p:spPr bwMode="auto">
          <a:xfrm>
            <a:off x="7924800" y="2834651"/>
            <a:ext cx="457200" cy="457200"/>
          </a:xfrm>
          <a:prstGeom prst="rect">
            <a:avLst/>
          </a:prstGeom>
          <a:noFill/>
          <a:ln w="9525">
            <a:noFill/>
            <a:miter lim="800000"/>
            <a:headEnd/>
            <a:tailEnd/>
          </a:ln>
        </p:spPr>
        <p:txBody>
          <a:bodyPr>
            <a:prstTxWarp prst="textNoShape">
              <a:avLst/>
            </a:prstTxWarp>
            <a:spAutoFit/>
          </a:bodyPr>
          <a:lstStyle/>
          <a:p>
            <a:pPr eaLnBrk="0" hangingPunct="0"/>
            <a:r>
              <a:rPr lang="en-US" altLang="zh-CN" sz="2400" dirty="0">
                <a:sym typeface="Wingdings" pitchFamily="-65" charset="2"/>
              </a:rPr>
              <a:t></a:t>
            </a:r>
            <a:endParaRPr lang="en-US" altLang="zh-CN" sz="2400" dirty="0"/>
          </a:p>
        </p:txBody>
      </p:sp>
      <p:pic>
        <p:nvPicPr>
          <p:cNvPr id="38" name="Picture 37">
            <a:extLst>
              <a:ext uri="{FF2B5EF4-FFF2-40B4-BE49-F238E27FC236}">
                <a16:creationId xmlns:a16="http://schemas.microsoft.com/office/drawing/2014/main" id="{659C304E-8621-024A-9C21-638D1B74A204}"/>
              </a:ext>
            </a:extLst>
          </p:cNvPr>
          <p:cNvPicPr>
            <a:picLocks noChangeAspect="1"/>
          </p:cNvPicPr>
          <p:nvPr/>
        </p:nvPicPr>
        <p:blipFill rotWithShape="1">
          <a:blip r:embed="rId8">
            <a:extLst>
              <a:ext uri="{28A0092B-C50C-407E-A947-70E740481C1C}">
                <a14:useLocalDpi xmlns:a14="http://schemas.microsoft.com/office/drawing/2010/main" val="0"/>
              </a:ext>
            </a:extLst>
          </a:blip>
          <a:srcRect b="581"/>
          <a:stretch/>
        </p:blipFill>
        <p:spPr>
          <a:xfrm>
            <a:off x="10084799" y="383093"/>
            <a:ext cx="1834894" cy="1380394"/>
          </a:xfrm>
          <a:prstGeom prst="rect">
            <a:avLst/>
          </a:prstGeom>
        </p:spPr>
      </p:pic>
      <p:sp>
        <p:nvSpPr>
          <p:cNvPr id="39" name="TextBox 38">
            <a:extLst>
              <a:ext uri="{FF2B5EF4-FFF2-40B4-BE49-F238E27FC236}">
                <a16:creationId xmlns:a16="http://schemas.microsoft.com/office/drawing/2014/main" id="{8AE44292-CA4E-0B4B-A13D-5D7ED9CB839F}"/>
              </a:ext>
            </a:extLst>
          </p:cNvPr>
          <p:cNvSpPr txBox="1"/>
          <p:nvPr/>
        </p:nvSpPr>
        <p:spPr>
          <a:xfrm>
            <a:off x="9307569" y="898527"/>
            <a:ext cx="701663" cy="461665"/>
          </a:xfrm>
          <a:prstGeom prst="rect">
            <a:avLst/>
          </a:prstGeom>
          <a:noFill/>
        </p:spPr>
        <p:txBody>
          <a:bodyPr wrap="square" rtlCol="0">
            <a:spAutoFit/>
          </a:bodyPr>
          <a:lstStyle/>
          <a:p>
            <a:pPr algn="ctr"/>
            <a:r>
              <a:rPr lang="en-US" sz="2400" b="1" dirty="0"/>
              <a:t>A =</a:t>
            </a:r>
          </a:p>
        </p:txBody>
      </p:sp>
      <p:sp>
        <p:nvSpPr>
          <p:cNvPr id="34" name="Rectangle 8">
            <a:extLst>
              <a:ext uri="{FF2B5EF4-FFF2-40B4-BE49-F238E27FC236}">
                <a16:creationId xmlns:a16="http://schemas.microsoft.com/office/drawing/2014/main" id="{9D037573-2F50-A049-8983-44379E4F04AA}"/>
              </a:ext>
            </a:extLst>
          </p:cNvPr>
          <p:cNvSpPr>
            <a:spLocks noChangeArrowheads="1"/>
          </p:cNvSpPr>
          <p:nvPr/>
        </p:nvSpPr>
        <p:spPr bwMode="auto">
          <a:xfrm>
            <a:off x="4234706" y="5153816"/>
            <a:ext cx="7576292" cy="408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1400" dirty="0">
                <a:solidFill>
                  <a:srgbClr val="0000FF"/>
                </a:solidFill>
              </a:rPr>
              <a:t>Seeman, JTB, 1982; </a:t>
            </a:r>
            <a:r>
              <a:rPr lang="en-US" sz="1400" dirty="0" err="1">
                <a:solidFill>
                  <a:srgbClr val="0000FF"/>
                </a:solidFill>
              </a:rPr>
              <a:t>Kallenbach</a:t>
            </a:r>
            <a:r>
              <a:rPr lang="en-US" sz="1400" dirty="0">
                <a:solidFill>
                  <a:srgbClr val="0000FF"/>
                </a:solidFill>
              </a:rPr>
              <a:t>, Ma, Seeman, Nature, 1983</a:t>
            </a:r>
          </a:p>
        </p:txBody>
      </p:sp>
    </p:spTree>
    <p:extLst>
      <p:ext uri="{BB962C8B-B14F-4D97-AF65-F5344CB8AC3E}">
        <p14:creationId xmlns:p14="http://schemas.microsoft.com/office/powerpoint/2010/main" val="1731643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12552</TotalTime>
  <Words>4788</Words>
  <Application>Microsoft Macintosh PowerPoint</Application>
  <PresentationFormat>Widescreen</PresentationFormat>
  <Paragraphs>308</Paragraphs>
  <Slides>28</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HY헤드라인M</vt:lpstr>
      <vt:lpstr>ＭＳ Ｐゴシック</vt:lpstr>
      <vt:lpstr>黑体</vt:lpstr>
      <vt:lpstr>宋体</vt:lpstr>
      <vt:lpstr>宋体</vt:lpstr>
      <vt:lpstr>StarSymbol</vt:lpstr>
      <vt:lpstr>Arial</vt:lpstr>
      <vt:lpstr>Calibri</vt:lpstr>
      <vt:lpstr>Gill Sans</vt:lpstr>
      <vt:lpstr>Helvetica Neue Medium</vt:lpstr>
      <vt:lpstr>Times New Roman</vt:lpstr>
      <vt:lpstr>Wingdings</vt:lpstr>
      <vt:lpstr>Office Theme</vt:lpstr>
      <vt:lpstr>The Tall Thin Molecular Programmer</vt:lpstr>
      <vt:lpstr>Outline</vt:lpstr>
      <vt:lpstr>Moore’s Law for Microprocessors</vt:lpstr>
      <vt:lpstr>The Modern Information Revolution</vt:lpstr>
      <vt:lpstr>The Ancient Information Revolution</vt:lpstr>
      <vt:lpstr>Embedded Information Processing</vt:lpstr>
      <vt:lpstr>The Challenge of Molecular Programming</vt:lpstr>
      <vt:lpstr>De Novo Molecular Systems Engineering</vt:lpstr>
      <vt:lpstr>DNA as an Engineering Material</vt:lpstr>
      <vt:lpstr>DNA as an Engineering Material: Mechanical</vt:lpstr>
      <vt:lpstr>DNA as an Engineering Material: Computational</vt:lpstr>
      <vt:lpstr>Self-Assembly of DNA origami structures</vt:lpstr>
      <vt:lpstr>Progress in Structural DNA Nanotechnology</vt:lpstr>
      <vt:lpstr>Progress in Dynamic DNA Nanotechnology</vt:lpstr>
      <vt:lpstr>Applications of DNA Nanotechnology</vt:lpstr>
      <vt:lpstr>The Growth of Complexity in DNA Nanotech</vt:lpstr>
      <vt:lpstr>The Mead-Conway VLSI Design Revolution</vt:lpstr>
      <vt:lpstr>Analog Physics to Digital Abstraction</vt:lpstr>
      <vt:lpstr>Design Rules for Fabrication</vt:lpstr>
      <vt:lpstr>The Abstraction Hierarchy</vt:lpstr>
      <vt:lpstr>The Tall Thin Computer Engineer</vt:lpstr>
      <vt:lpstr>The Tall Thin Molecular Programmer</vt:lpstr>
      <vt:lpstr>Analog Physics to Digital Abstraction</vt:lpstr>
      <vt:lpstr>Analog Physics to Digital Abstraction</vt:lpstr>
      <vt:lpstr>Design Rules for Fabrication</vt:lpstr>
      <vt:lpstr>The Abstraction Hierarchy</vt:lpstr>
      <vt:lpstr>The Tall Thin Molecular Programmer</vt:lpstr>
      <vt:lpstr>Thank you for listening!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Stv</dc:creator>
  <cp:lastModifiedBy>Winfree, Erik</cp:lastModifiedBy>
  <cp:revision>137</cp:revision>
  <dcterms:created xsi:type="dcterms:W3CDTF">2012-12-03T13:22:54Z</dcterms:created>
  <dcterms:modified xsi:type="dcterms:W3CDTF">2023-02-26T18:56:53Z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03968c-5327-4aba-8636-aa523978c147_Enabled">
    <vt:lpwstr>true</vt:lpwstr>
  </property>
  <property fmtid="{D5CDD505-2E9C-101B-9397-08002B2CF9AE}" pid="3" name="MSIP_Label_9d03968c-5327-4aba-8636-aa523978c147_SetDate">
    <vt:lpwstr>2022-11-10T08:10:41Z</vt:lpwstr>
  </property>
  <property fmtid="{D5CDD505-2E9C-101B-9397-08002B2CF9AE}" pid="4" name="MSIP_Label_9d03968c-5327-4aba-8636-aa523978c147_Method">
    <vt:lpwstr>Privileged</vt:lpwstr>
  </property>
  <property fmtid="{D5CDD505-2E9C-101B-9397-08002B2CF9AE}" pid="5" name="MSIP_Label_9d03968c-5327-4aba-8636-aa523978c147_Name">
    <vt:lpwstr>Restricted - General - Unmarked</vt:lpwstr>
  </property>
  <property fmtid="{D5CDD505-2E9C-101B-9397-08002B2CF9AE}" pid="6" name="MSIP_Label_9d03968c-5327-4aba-8636-aa523978c147_SiteId">
    <vt:lpwstr>a72d5a72-25ee-40f0-9bd1-067cb5b770d4</vt:lpwstr>
  </property>
  <property fmtid="{D5CDD505-2E9C-101B-9397-08002B2CF9AE}" pid="7" name="MSIP_Label_9d03968c-5327-4aba-8636-aa523978c147_ActionId">
    <vt:lpwstr>c09efed9-f5d2-47ba-979d-3e478fa8333e</vt:lpwstr>
  </property>
  <property fmtid="{D5CDD505-2E9C-101B-9397-08002B2CF9AE}" pid="8" name="MSIP_Label_9d03968c-5327-4aba-8636-aa523978c147_ContentBits">
    <vt:lpwstr>0</vt:lpwstr>
  </property>
</Properties>
</file>